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6.xml" ContentType="application/vnd.openxmlformats-officedocument.presentationml.notesSlide+xml"/>
  <Override PartName="/ppt/tags/tag6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375" r:id="rId2"/>
    <p:sldId id="407" r:id="rId3"/>
    <p:sldId id="384" r:id="rId4"/>
    <p:sldId id="408" r:id="rId5"/>
    <p:sldId id="409" r:id="rId6"/>
    <p:sldId id="410" r:id="rId7"/>
    <p:sldId id="411" r:id="rId8"/>
    <p:sldId id="412" r:id="rId9"/>
    <p:sldId id="414" r:id="rId10"/>
    <p:sldId id="420" r:id="rId11"/>
    <p:sldId id="421" r:id="rId12"/>
    <p:sldId id="298" r:id="rId13"/>
    <p:sldId id="422" r:id="rId14"/>
    <p:sldId id="425" r:id="rId15"/>
    <p:sldId id="423" r:id="rId16"/>
    <p:sldId id="424" r:id="rId17"/>
    <p:sldId id="427" r:id="rId18"/>
    <p:sldId id="392" r:id="rId19"/>
    <p:sldId id="426" r:id="rId20"/>
    <p:sldId id="303" r:id="rId21"/>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7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1B88D-57FE-39CB-3E8F-54B99A9ED3D5}" v="23" dt="2023-12-12T04:17:48.920"/>
    <p1510:client id="{B331A983-6052-4C9E-98A5-3BA8321B8A88}" v="8366" dt="2023-12-11T20:34:56.201"/>
    <p1510:client id="{DEBE671F-91CF-5447-90DE-FEF6CA13B3F6}" v="29355" dt="2023-12-12T13:34:47.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5"/>
  </p:normalViewPr>
  <p:slideViewPr>
    <p:cSldViewPr snapToGrid="0">
      <p:cViewPr varScale="1">
        <p:scale>
          <a:sx n="110" d="100"/>
          <a:sy n="110" d="100"/>
        </p:scale>
        <p:origin x="632" y="16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10/3/24</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01B3D-EBDC-B646-A6AD-D59BEBD5D696}" type="datetimeFigureOut">
              <a:rPr lang="en-US" smtClean="0"/>
              <a:t>10/3/24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7A0E6-B02B-0E40-96BE-9C95A632C720}" type="slidenum">
              <a:rPr lang="en-US" smtClean="0"/>
              <a:t>‹#›</a:t>
            </a:fld>
            <a:endParaRPr lang="en-US"/>
          </a:p>
        </p:txBody>
      </p:sp>
    </p:spTree>
    <p:extLst>
      <p:ext uri="{BB962C8B-B14F-4D97-AF65-F5344CB8AC3E}">
        <p14:creationId xmlns:p14="http://schemas.microsoft.com/office/powerpoint/2010/main" val="341430117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 are team 61 we are presenting e-commerce review sentiment analysis today</a:t>
            </a:r>
          </a:p>
        </p:txBody>
      </p:sp>
    </p:spTree>
    <p:extLst>
      <p:ext uri="{BB962C8B-B14F-4D97-AF65-F5344CB8AC3E}">
        <p14:creationId xmlns:p14="http://schemas.microsoft.com/office/powerpoint/2010/main" val="386395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0"/>
              </a:spcAft>
              <a:buFont typeface="+mj-lt"/>
              <a:buAutoNum type="alphaLcPeriod"/>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Model Architecture</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457200" marR="0">
              <a:lnSpc>
                <a:spcPct val="200000"/>
              </a:lnSpc>
              <a:spcBef>
                <a:spcPts val="0"/>
              </a:spcBef>
              <a:spcAft>
                <a:spcPts val="0"/>
              </a:spcAft>
            </a:pP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 the data preparation phase, the text has already been converted into integers. Now, instead of considering the entire vocabulary size, we can embed the text to condense it into lower dimensions. After that, we add LSTM layers as RNN to memorize the long-term and short-term semantic of words. Finally, we output the last time step output to predict the sentiment. For binary classification, since the loss function is BCE, we need to add another sigmoid layer; whereas for multi-class classification we use linear layer output because the cross entropy loss itself includes the sigmoid transformation. Please refer to below graph for the process:</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endParaRPr lang="en-US"/>
          </a:p>
        </p:txBody>
      </p:sp>
    </p:spTree>
    <p:extLst>
      <p:ext uri="{BB962C8B-B14F-4D97-AF65-F5344CB8AC3E}">
        <p14:creationId xmlns:p14="http://schemas.microsoft.com/office/powerpoint/2010/main" val="2186415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0"/>
              </a:spcAft>
              <a:buFont typeface="+mj-lt"/>
              <a:buAutoNum type="alphaLcPeriod"/>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Hyperparameters</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228600" marR="0">
              <a:lnSpc>
                <a:spcPct val="200000"/>
              </a:lnSpc>
              <a:spcBef>
                <a:spcPts val="0"/>
              </a:spcBef>
              <a:spcAft>
                <a:spcPts val="0"/>
              </a:spcAft>
            </a:pP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Embeddings, number of layers, hidden dimension and output size are the parameters used in the models:</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Input: Review Text</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Label: Recommend or Not (0 or 1)</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Predicting Output: Sigmoid probability between 1 and 1</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Loss Function: Binary Cross Entropy Loss</a:t>
            </a:r>
            <a:endParaRPr lang="en-US"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Input: Review Text</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Label: Rating (1 to 5)</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Output: Linear layer output, output size = 5</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Loss Function: Cross Entropy Loss</a:t>
            </a:r>
          </a:p>
          <a:p>
            <a:pPr marL="1143000" marR="0" lvl="2" indent="-228600">
              <a:lnSpc>
                <a:spcPct val="200000"/>
              </a:lnSpc>
              <a:spcBef>
                <a:spcPts val="0"/>
              </a:spcBef>
              <a:spcAft>
                <a:spcPts val="0"/>
              </a:spcAft>
              <a:buFont typeface="Wingdings" pitchFamily="2" charset="2"/>
              <a:buChar char=""/>
            </a:pPr>
            <a:endParaRPr lang="en-US"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endParaRPr>
          </a:p>
          <a:p>
            <a:pPr marL="0" marR="0">
              <a:lnSpc>
                <a:spcPct val="200000"/>
              </a:lnSpc>
              <a:spcBef>
                <a:spcPts val="0"/>
              </a:spcBef>
              <a:spcAft>
                <a:spcPts val="0"/>
              </a:spcAft>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Embeddings</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Layers</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Hidden Dim</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Output Size</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400</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256</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0" marR="0">
              <a:lnSpc>
                <a:spcPct val="200000"/>
              </a:lnSpc>
              <a:spcBef>
                <a:spcPts val="0"/>
              </a:spcBef>
              <a:spcAft>
                <a:spcPts val="0"/>
              </a:spcAft>
            </a:pP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a:t>
            </a: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a:p>
        </p:txBody>
      </p:sp>
    </p:spTree>
    <p:extLst>
      <p:ext uri="{BB962C8B-B14F-4D97-AF65-F5344CB8AC3E}">
        <p14:creationId xmlns:p14="http://schemas.microsoft.com/office/powerpoint/2010/main" val="35044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Hyperparameters Tuning: </a:t>
            </a:r>
            <a:r>
              <a:rPr lang="en-US" sz="18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One of the challenges we faced was model overfitting. We handled this issue by reducing embedding dimension from 400 to 100, add L2 regularization, and reducing epochs as early stop. After tuning, the validation loss curve performs a better decreasing trend.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Up-sampling:</a:t>
            </a:r>
            <a:r>
              <a:rPr lang="en-US" sz="1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Another challenge that we encountered during modeling was handling the proportion of positive sentiment. As we see from the visualization, over 80% of the reviews recommended the items, the imbalanced distribution impacted the model's ability to learn from diverse data. To address the issue, we tackled it by increasing the sample proportion of unrecommend reviews. After up-sampling, the percentage of recommend an unrecommend review is 54.4% to 45.6%, and the testing accuracy for binary classification also increased from 87% to 92%.</a:t>
            </a: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Arial" panose="020B0604020202020204" pitchFamily="34" charset="0"/>
            </a:endParaRPr>
          </a:p>
          <a:p>
            <a:endParaRPr lang="en-US"/>
          </a:p>
        </p:txBody>
      </p:sp>
    </p:spTree>
    <p:extLst>
      <p:ext uri="{BB962C8B-B14F-4D97-AF65-F5344CB8AC3E}">
        <p14:creationId xmlns:p14="http://schemas.microsoft.com/office/powerpoint/2010/main" val="228610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800">
              <a:effectLst/>
              <a:latin typeface="Calibri" panose="020F0502020204030204" pitchFamily="34" charset="0"/>
              <a:ea typeface="PMingLiU" panose="02020500000000000000" pitchFamily="18" charset="-120"/>
              <a:cs typeface="Arial" panose="020B0604020202020204" pitchFamily="34" charset="0"/>
            </a:endParaRPr>
          </a:p>
          <a:p>
            <a:pPr marL="742950" marR="0" lvl="1" indent="-285750">
              <a:lnSpc>
                <a:spcPct val="200000"/>
              </a:lnSpc>
              <a:spcBef>
                <a:spcPts val="0"/>
              </a:spcBef>
              <a:spcAft>
                <a:spcPts val="0"/>
              </a:spcAft>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LSTM for Binary Prediction</a:t>
            </a:r>
            <a:endParaRPr lang="en-US" sz="12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Test Loss: 0.163</a:t>
            </a:r>
            <a:endParaRPr lang="en-US" sz="12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Test Accuracy: 93</a:t>
            </a:r>
          </a:p>
          <a:p>
            <a:pPr marL="742950" marR="0" lvl="1" indent="-285750">
              <a:lnSpc>
                <a:spcPct val="200000"/>
              </a:lnSpc>
              <a:spcBef>
                <a:spcPts val="0"/>
              </a:spcBef>
              <a:spcAft>
                <a:spcPts val="0"/>
              </a:spcAft>
              <a:buFont typeface="+mj-lt"/>
              <a:buAutoNum type="alphaLcPeriod"/>
            </a:pPr>
            <a:r>
              <a:rPr lang="en-US" sz="1200" b="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LSTM for Multi-Class Prediction</a:t>
            </a:r>
            <a:endParaRPr lang="en-US" sz="12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Test Loss: 0.860</a:t>
            </a:r>
            <a:endParaRPr lang="en-US" sz="12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r>
              <a:rPr lang="en-US"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Test Accuracy: 61.7%</a:t>
            </a:r>
            <a:endParaRPr lang="en-US" sz="1200">
              <a:effectLst/>
              <a:latin typeface="Calibri" panose="020F0502020204030204" pitchFamily="34" charset="0"/>
              <a:ea typeface="PMingLiU" panose="02020500000000000000" pitchFamily="18" charset="-120"/>
              <a:cs typeface="Arial" panose="020B0604020202020204" pitchFamily="34" charset="0"/>
            </a:endParaRPr>
          </a:p>
          <a:p>
            <a:pPr marL="1143000" marR="0" lvl="2" indent="-228600">
              <a:lnSpc>
                <a:spcPct val="200000"/>
              </a:lnSpc>
              <a:spcBef>
                <a:spcPts val="0"/>
              </a:spcBef>
              <a:spcAft>
                <a:spcPts val="0"/>
              </a:spcAft>
              <a:buFont typeface="Wingdings" pitchFamily="2" charset="2"/>
              <a:buChar char=""/>
            </a:pPr>
            <a:endParaRPr lang="en-US" sz="1200">
              <a:effectLst/>
              <a:latin typeface="Calibri" panose="020F0502020204030204" pitchFamily="34" charset="0"/>
              <a:ea typeface="PMingLiU" panose="02020500000000000000" pitchFamily="18" charset="-120"/>
              <a:cs typeface="Arial" panose="020B0604020202020204" pitchFamily="34" charset="0"/>
            </a:endParaRPr>
          </a:p>
          <a:p>
            <a:endParaRPr lang="en-US"/>
          </a:p>
        </p:txBody>
      </p:sp>
    </p:spTree>
    <p:extLst>
      <p:ext uri="{BB962C8B-B14F-4D97-AF65-F5344CB8AC3E}">
        <p14:creationId xmlns:p14="http://schemas.microsoft.com/office/powerpoint/2010/main" val="298595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even set a particular age groups to see what they are interested in our product. </a:t>
            </a:r>
            <a:r>
              <a:rPr lang="en-US"/>
              <a:t>We believe </a:t>
            </a:r>
            <a:r>
              <a:rPr lang="en-US" dirty="0"/>
              <a:t>this will help e-commerce businesses to make their strategic decision.</a:t>
            </a:r>
          </a:p>
        </p:txBody>
      </p:sp>
    </p:spTree>
    <p:extLst>
      <p:ext uri="{BB962C8B-B14F-4D97-AF65-F5344CB8AC3E}">
        <p14:creationId xmlns:p14="http://schemas.microsoft.com/office/powerpoint/2010/main" val="236393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26C8D7F6-77AB-4A03-AA28-E8E93BA22D89}"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A3976F70-106C-459A-842A-2F1A590E068D}"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4393D887-2AD1-418F-9693-9CD3D10BF69D}"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319CAED-FA7E-40B5-A40D-B32F1FF9936A}"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FAD5FAB1-F17C-4D01-B51C-550FE281C13E}"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7DE06795-5D5D-455C-B063-3673CBC9E34C}"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1EC75561-F634-4067-8D9C-C58D7BD424D8}"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14F1CF2D-0017-451F-AAEC-D3298A4F2CFC}"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408156E3-5135-485A-A541-5450B49607E5}" type="datetime1">
              <a:rPr lang="en-US" noProof="0" smtClean="0"/>
              <a:t>10/3/24</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3E32149D-4B42-49B6-A9F3-2185E8791B76}"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FD6EC6BD-3078-4904-9A1C-740F2936B1F2}"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9A9415A8-2167-459A-B1F0-033209BD2082}"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483FE57C-CBF8-41EF-B571-E4341CC68299}"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4A57-E75B-CA07-0564-F044C1CC1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12B0BB-13FD-92E3-4F58-F4CDB2CBA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8232D-0FE9-9CF5-11EC-D3C61688DD49}"/>
              </a:ext>
            </a:extLst>
          </p:cNvPr>
          <p:cNvSpPr>
            <a:spLocks noGrp="1"/>
          </p:cNvSpPr>
          <p:nvPr>
            <p:ph type="dt" sz="half" idx="10"/>
          </p:nvPr>
        </p:nvSpPr>
        <p:spPr/>
        <p:txBody>
          <a:bodyPr/>
          <a:lstStyle/>
          <a:p>
            <a:fld id="{596CDEA2-3AB3-4DE7-99B8-48A1C180FB9B}" type="datetime1">
              <a:rPr lang="en-US" smtClean="0"/>
              <a:t>10/3/24</a:t>
            </a:fld>
            <a:endParaRPr lang="en-US"/>
          </a:p>
        </p:txBody>
      </p:sp>
      <p:sp>
        <p:nvSpPr>
          <p:cNvPr id="5" name="Footer Placeholder 4">
            <a:extLst>
              <a:ext uri="{FF2B5EF4-FFF2-40B4-BE49-F238E27FC236}">
                <a16:creationId xmlns:a16="http://schemas.microsoft.com/office/drawing/2014/main" id="{F7C69F0D-ABF2-D664-BE12-359F80948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619171-124D-0E66-A8F6-3C3F4C82B714}"/>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178760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F712CD43-3EC1-401B-A915-208522A66395}"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21E6AECA-AD40-4EA3-91BB-6D21D9AF9000}"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619B5C0A-7D30-4A94-9364-C682632974F2}"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E7D8C517-6A79-472C-B602-2E6A03ADDC19}" type="datetime1">
              <a:rPr lang="en-US" smtClean="0"/>
              <a:t>10/3/24</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141ABBE9-2C96-EC89-77D8-F91A01318256}"/>
              </a:ext>
            </a:extLst>
          </p:cNvPr>
          <p:cNvGraphicFramePr>
            <a:graphicFrameLocks noChangeAspect="1"/>
          </p:cNvGraphicFramePr>
          <p:nvPr userDrawn="1">
            <p:custDataLst>
              <p:tags r:id="rId42"/>
            </p:custDataLst>
            <p:extLst>
              <p:ext uri="{D42A27DB-BD31-4B8C-83A1-F6EECF244321}">
                <p14:modId xmlns:p14="http://schemas.microsoft.com/office/powerpoint/2010/main" val="32575288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3" imgW="306" imgH="306" progId="TCLayout.ActiveDocument.1">
                  <p:embed/>
                </p:oleObj>
              </mc:Choice>
              <mc:Fallback>
                <p:oleObj name="think-cell Slide" r:id="rId43" imgW="306" imgH="306" progId="TCLayout.ActiveDocument.1">
                  <p:embed/>
                  <p:pic>
                    <p:nvPicPr>
                      <p:cNvPr id="10" name="think-cell data - do not delete" hidden="1">
                        <a:extLst>
                          <a:ext uri="{FF2B5EF4-FFF2-40B4-BE49-F238E27FC236}">
                            <a16:creationId xmlns:a16="http://schemas.microsoft.com/office/drawing/2014/main" id="{141ABBE9-2C96-EC89-77D8-F91A01318256}"/>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0F3B8-82CB-44FD-AF06-969942CC75FD}" type="datetime1">
              <a:rPr lang="en-US" smtClean="0"/>
              <a:t>10/3/24</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76" r:id="rId5"/>
    <p:sldLayoutId id="2147483675" r:id="rId6"/>
    <p:sldLayoutId id="2147483677" r:id="rId7"/>
    <p:sldLayoutId id="2147483678" r:id="rId8"/>
    <p:sldLayoutId id="2147483679" r:id="rId9"/>
    <p:sldLayoutId id="2147483681" r:id="rId10"/>
    <p:sldLayoutId id="2147483682" r:id="rId11"/>
    <p:sldLayoutId id="2147483686" r:id="rId12"/>
    <p:sldLayoutId id="2147483683" r:id="rId13"/>
    <p:sldLayoutId id="2147483685" r:id="rId14"/>
    <p:sldLayoutId id="2147483684" r:id="rId15"/>
    <p:sldLayoutId id="2147483680" r:id="rId16"/>
    <p:sldLayoutId id="2147483691" r:id="rId17"/>
    <p:sldLayoutId id="2147483692" r:id="rId18"/>
    <p:sldLayoutId id="2147483693" r:id="rId19"/>
    <p:sldLayoutId id="2147483694" r:id="rId20"/>
    <p:sldLayoutId id="2147483688" r:id="rId21"/>
    <p:sldLayoutId id="2147483687" r:id="rId22"/>
    <p:sldLayoutId id="2147483689" r:id="rId23"/>
    <p:sldLayoutId id="2147483690" r:id="rId24"/>
    <p:sldLayoutId id="2147483695" r:id="rId25"/>
    <p:sldLayoutId id="2147483696" r:id="rId26"/>
    <p:sldLayoutId id="2147483697" r:id="rId27"/>
    <p:sldLayoutId id="2147483698" r:id="rId28"/>
    <p:sldLayoutId id="2147483667" r:id="rId29"/>
    <p:sldLayoutId id="2147483703" r:id="rId30"/>
    <p:sldLayoutId id="2147483704" r:id="rId31"/>
    <p:sldLayoutId id="2147483705" r:id="rId32"/>
    <p:sldLayoutId id="2147483706" r:id="rId33"/>
    <p:sldLayoutId id="2147483668" r:id="rId34"/>
    <p:sldLayoutId id="2147483700" r:id="rId35"/>
    <p:sldLayoutId id="2147483699" r:id="rId36"/>
    <p:sldLayoutId id="2147483701" r:id="rId37"/>
    <p:sldLayoutId id="2147483702" r:id="rId38"/>
    <p:sldLayoutId id="2147483707" r:id="rId3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vmlDrawing" Target="../drawings/vmlDrawing11.vml"/><Relationship Id="rId6" Type="http://schemas.openxmlformats.org/officeDocument/2006/relationships/tags" Target="../tags/tag19.xml"/><Relationship Id="rId11" Type="http://schemas.openxmlformats.org/officeDocument/2006/relationships/image" Target="../media/image1.emf"/><Relationship Id="rId5" Type="http://schemas.openxmlformats.org/officeDocument/2006/relationships/tags" Target="../tags/tag18.xml"/><Relationship Id="rId10" Type="http://schemas.openxmlformats.org/officeDocument/2006/relationships/oleObject" Target="../embeddings/oleObject11.bin"/><Relationship Id="rId4" Type="http://schemas.openxmlformats.org/officeDocument/2006/relationships/tags" Target="../tags/tag17.xml"/><Relationship Id="rId9"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vmlDrawing" Target="../drawings/vmlDrawing12.v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24.xml"/><Relationship Id="rId7" Type="http://schemas.openxmlformats.org/officeDocument/2006/relationships/oleObject" Target="../embeddings/oleObject13.bin"/><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notesSlide" Target="../notesSlides/notesSlide2.xml"/><Relationship Id="rId5" Type="http://schemas.openxmlformats.org/officeDocument/2006/relationships/slideLayout" Target="../slideLayouts/slideLayout17.xml"/><Relationship Id="rId4" Type="http://schemas.openxmlformats.org/officeDocument/2006/relationships/tags" Target="../tags/tag25.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oleObject" Target="../embeddings/oleObject14.bin"/><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notesSlide" Target="../notesSlides/notesSlide3.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vmlDrawing" Target="../drawings/vmlDrawing14.v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slideLayout" Target="../slideLayouts/slideLayout17.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tags" Target="../tags/tag47.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tags" Target="../tags/tag46.xml"/><Relationship Id="rId27"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8.xml"/><Relationship Id="rId1" Type="http://schemas.openxmlformats.org/officeDocument/2006/relationships/vmlDrawing" Target="../drawings/vmlDrawing15.vml"/><Relationship Id="rId6" Type="http://schemas.openxmlformats.org/officeDocument/2006/relationships/image" Target="../media/image15.jpe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50.xml"/><Relationship Id="rId7" Type="http://schemas.openxmlformats.org/officeDocument/2006/relationships/slideLayout" Target="../slideLayouts/slideLayout17.xml"/><Relationship Id="rId2" Type="http://schemas.openxmlformats.org/officeDocument/2006/relationships/tags" Target="../tags/tag49.xml"/><Relationship Id="rId1" Type="http://schemas.openxmlformats.org/officeDocument/2006/relationships/vmlDrawing" Target="../drawings/vmlDrawing16.vml"/><Relationship Id="rId6" Type="http://schemas.openxmlformats.org/officeDocument/2006/relationships/tags" Target="../tags/tag53.xml"/><Relationship Id="rId5" Type="http://schemas.openxmlformats.org/officeDocument/2006/relationships/tags" Target="../tags/tag52.xml"/><Relationship Id="rId10" Type="http://schemas.openxmlformats.org/officeDocument/2006/relationships/image" Target="../media/image13.emf"/><Relationship Id="rId4" Type="http://schemas.openxmlformats.org/officeDocument/2006/relationships/tags" Target="../tags/tag51.xml"/><Relationship Id="rId9"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4.xml"/><Relationship Id="rId1" Type="http://schemas.openxmlformats.org/officeDocument/2006/relationships/vmlDrawing" Target="../drawings/vmlDrawing17.vml"/><Relationship Id="rId6" Type="http://schemas.openxmlformats.org/officeDocument/2006/relationships/image" Target="../media/image16.jpe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8.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17.png"/><Relationship Id="rId2" Type="http://schemas.openxmlformats.org/officeDocument/2006/relationships/tags" Target="../tags/tag55.xml"/><Relationship Id="rId1" Type="http://schemas.openxmlformats.org/officeDocument/2006/relationships/vmlDrawing" Target="../drawings/vmlDrawing18.vml"/><Relationship Id="rId6" Type="http://schemas.openxmlformats.org/officeDocument/2006/relationships/tags" Target="../tags/tag59.xml"/><Relationship Id="rId11" Type="http://schemas.openxmlformats.org/officeDocument/2006/relationships/image" Target="../media/image13.emf"/><Relationship Id="rId5" Type="http://schemas.openxmlformats.org/officeDocument/2006/relationships/tags" Target="../tags/tag58.xml"/><Relationship Id="rId10" Type="http://schemas.openxmlformats.org/officeDocument/2006/relationships/oleObject" Target="../embeddings/oleObject18.bin"/><Relationship Id="rId4" Type="http://schemas.openxmlformats.org/officeDocument/2006/relationships/tags" Target="../tags/tag57.xml"/><Relationship Id="rId9"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62.xml"/><Relationship Id="rId7" Type="http://schemas.openxmlformats.org/officeDocument/2006/relationships/oleObject" Target="../embeddings/oleObject19.bin"/><Relationship Id="rId2" Type="http://schemas.openxmlformats.org/officeDocument/2006/relationships/tags" Target="../tags/tag61.xml"/><Relationship Id="rId1" Type="http://schemas.openxmlformats.org/officeDocument/2006/relationships/vmlDrawing" Target="../drawings/vmlDrawing19.vml"/><Relationship Id="rId6" Type="http://schemas.openxmlformats.org/officeDocument/2006/relationships/notesSlide" Target="../notesSlides/notesSlide6.xml"/><Relationship Id="rId5" Type="http://schemas.openxmlformats.org/officeDocument/2006/relationships/slideLayout" Target="../slideLayouts/slideLayout17.xml"/><Relationship Id="rId10" Type="http://schemas.openxmlformats.org/officeDocument/2006/relationships/image" Target="../media/image21.png"/><Relationship Id="rId4" Type="http://schemas.openxmlformats.org/officeDocument/2006/relationships/tags" Target="../tags/tag63.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64.xml"/><Relationship Id="rId1" Type="http://schemas.openxmlformats.org/officeDocument/2006/relationships/vmlDrawing" Target="../drawings/vmlDrawing20.v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20.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microsoft.com/office/2007/relationships/hdphoto" Target="../media/hdphoto1.wdp"/><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4.jpe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microsoft.com/office/2007/relationships/hdphoto" Target="../media/hdphoto1.wdp"/><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xml"/><Relationship Id="rId7" Type="http://schemas.openxmlformats.org/officeDocument/2006/relationships/oleObject" Target="../embeddings/oleObject7.bin"/><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slideLayout" Target="../slideLayouts/slideLayout17.xml"/><Relationship Id="rId11" Type="http://schemas.openxmlformats.org/officeDocument/2006/relationships/image" Target="../media/image7.jpeg"/><Relationship Id="rId5" Type="http://schemas.openxmlformats.org/officeDocument/2006/relationships/tags" Target="../tags/tag11.xml"/><Relationship Id="rId10" Type="http://schemas.openxmlformats.org/officeDocument/2006/relationships/image" Target="../media/image6.jpeg"/><Relationship Id="rId4" Type="http://schemas.openxmlformats.org/officeDocument/2006/relationships/tags" Target="../tags/tag10.xml"/><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jpe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xml"/><Relationship Id="rId1" Type="http://schemas.openxmlformats.org/officeDocument/2006/relationships/vmlDrawing" Target="../drawings/vmlDrawing9.vml"/><Relationship Id="rId6" Type="http://schemas.openxmlformats.org/officeDocument/2006/relationships/image" Target="../media/image10.jpe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10.v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621E831-59E0-3F7A-B428-CE68E5919A5C}"/>
              </a:ext>
            </a:extLst>
          </p:cNvPr>
          <p:cNvGraphicFramePr>
            <a:graphicFrameLocks noChangeAspect="1"/>
          </p:cNvGraphicFramePr>
          <p:nvPr>
            <p:custDataLst>
              <p:tags r:id="rId2"/>
            </p:custDataLst>
            <p:extLst>
              <p:ext uri="{D42A27DB-BD31-4B8C-83A1-F6EECF244321}">
                <p14:modId xmlns:p14="http://schemas.microsoft.com/office/powerpoint/2010/main" val="4050627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306" imgH="306" progId="TCLayout.ActiveDocument.1">
                  <p:embed/>
                </p:oleObj>
              </mc:Choice>
              <mc:Fallback>
                <p:oleObj name="think-cell Slide" r:id="rId5" imgW="306" imgH="306" progId="TCLayout.ActiveDocument.1">
                  <p:embed/>
                  <p:pic>
                    <p:nvPicPr>
                      <p:cNvPr id="7" name="think-cell data - do not delete" hidden="1">
                        <a:extLst>
                          <a:ext uri="{FF2B5EF4-FFF2-40B4-BE49-F238E27FC236}">
                            <a16:creationId xmlns:a16="http://schemas.microsoft.com/office/drawing/2014/main" id="{5621E831-59E0-3F7A-B428-CE68E5919A5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7"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5"/>
            <a:ext cx="5952067" cy="945272"/>
          </a:xfrm>
        </p:spPr>
        <p:txBody>
          <a:bodyPr>
            <a:normAutofit/>
          </a:bodyPr>
          <a:lstStyle/>
          <a:p>
            <a:endParaRPr lang="en-US"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7776634" cy="2387600"/>
          </a:xfrm>
        </p:spPr>
        <p:txBody>
          <a:bodyPr vert="horz">
            <a:normAutofit/>
          </a:bodyPr>
          <a:lstStyle/>
          <a:p>
            <a:r>
              <a:rPr lang="en-US"/>
              <a:t>E-Commerce Review Sentiment Analysis </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6D83033-B9CB-06D3-C9F4-F02C6347B8E0}"/>
              </a:ext>
            </a:extLst>
          </p:cNvPr>
          <p:cNvGraphicFramePr>
            <a:graphicFrameLocks noChangeAspect="1"/>
          </p:cNvGraphicFramePr>
          <p:nvPr>
            <p:custDataLst>
              <p:tags r:id="rId2"/>
            </p:custDataLst>
            <p:extLst>
              <p:ext uri="{D42A27DB-BD31-4B8C-83A1-F6EECF244321}">
                <p14:modId xmlns:p14="http://schemas.microsoft.com/office/powerpoint/2010/main" val="36048108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10" imgW="306" imgH="306" progId="TCLayout.ActiveDocument.1">
                  <p:embed/>
                </p:oleObj>
              </mc:Choice>
              <mc:Fallback>
                <p:oleObj name="think-cell Slide" r:id="rId10" imgW="306" imgH="306" progId="TCLayout.ActiveDocument.1">
                  <p:embed/>
                  <p:pic>
                    <p:nvPicPr>
                      <p:cNvPr id="2" name="think-cell data - do not delete" hidden="1">
                        <a:extLst>
                          <a:ext uri="{FF2B5EF4-FFF2-40B4-BE49-F238E27FC236}">
                            <a16:creationId xmlns:a16="http://schemas.microsoft.com/office/drawing/2014/main" id="{36D83033-B9CB-06D3-C9F4-F02C6347B8E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vert="horz"/>
          <a:lstStyle/>
          <a:p>
            <a:r>
              <a:rPr lang="en-US"/>
              <a:t>Data preparation process</a:t>
            </a:r>
          </a:p>
        </p:txBody>
      </p:sp>
      <p:sp>
        <p:nvSpPr>
          <p:cNvPr id="8" name="Text Placeholder 2">
            <a:extLst>
              <a:ext uri="{FF2B5EF4-FFF2-40B4-BE49-F238E27FC236}">
                <a16:creationId xmlns:a16="http://schemas.microsoft.com/office/drawing/2014/main" id="{41845A71-C369-2A42-A14F-2BD1985F756C}"/>
              </a:ext>
            </a:extLst>
          </p:cNvPr>
          <p:cNvSpPr>
            <a:spLocks noGrp="1"/>
          </p:cNvSpPr>
          <p:nvPr>
            <p:custDataLst>
              <p:tags r:id="rId3"/>
            </p:custDataLst>
          </p:nvPr>
        </p:nvSpPr>
        <p:spPr bwMode="auto">
          <a:xfrm>
            <a:off x="1627188" y="1911350"/>
            <a:ext cx="3214688" cy="13589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542925" rIns="63500" bIns="541338"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sz="2000" b="1">
                <a:solidFill>
                  <a:srgbClr val="034793"/>
                </a:solidFill>
              </a:rPr>
              <a:t>Data Cleaning</a:t>
            </a:r>
          </a:p>
        </p:txBody>
      </p:sp>
      <p:sp>
        <p:nvSpPr>
          <p:cNvPr id="23" name="Text Placeholder 2">
            <a:extLst>
              <a:ext uri="{FF2B5EF4-FFF2-40B4-BE49-F238E27FC236}">
                <a16:creationId xmlns:a16="http://schemas.microsoft.com/office/drawing/2014/main" id="{89F4ABA3-816A-624B-A24A-F6431B7A8018}"/>
              </a:ext>
            </a:extLst>
          </p:cNvPr>
          <p:cNvSpPr>
            <a:spLocks noGrp="1"/>
          </p:cNvSpPr>
          <p:nvPr>
            <p:custDataLst>
              <p:tags r:id="rId4"/>
            </p:custDataLst>
          </p:nvPr>
        </p:nvSpPr>
        <p:spPr bwMode="auto">
          <a:xfrm>
            <a:off x="1627188" y="3270250"/>
            <a:ext cx="3214688" cy="1168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446088" rIns="63500" bIns="447675"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a:solidFill>
                  <a:srgbClr val="034793"/>
                </a:solidFill>
              </a:rPr>
              <a:t>Text Tokenizing and Encoding</a:t>
            </a:r>
          </a:p>
        </p:txBody>
      </p:sp>
      <p:sp>
        <p:nvSpPr>
          <p:cNvPr id="25" name="Text Placeholder 2">
            <a:extLst>
              <a:ext uri="{FF2B5EF4-FFF2-40B4-BE49-F238E27FC236}">
                <a16:creationId xmlns:a16="http://schemas.microsoft.com/office/drawing/2014/main" id="{E8E90F34-D3BC-DA6E-2EAE-5A18A6F9E849}"/>
              </a:ext>
            </a:extLst>
          </p:cNvPr>
          <p:cNvSpPr>
            <a:spLocks noGrp="1"/>
          </p:cNvSpPr>
          <p:nvPr>
            <p:custDataLst>
              <p:tags r:id="rId5"/>
            </p:custDataLst>
          </p:nvPr>
        </p:nvSpPr>
        <p:spPr bwMode="auto">
          <a:xfrm>
            <a:off x="1627188" y="4438651"/>
            <a:ext cx="3214688" cy="15525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38175" rIns="63500" bIns="63976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a:solidFill>
                  <a:srgbClr val="034793"/>
                </a:solidFill>
              </a:rPr>
              <a:t>Padding Sequence</a:t>
            </a:r>
          </a:p>
        </p:txBody>
      </p:sp>
      <p:sp>
        <p:nvSpPr>
          <p:cNvPr id="33" name="Text Placeholder 2">
            <a:extLst>
              <a:ext uri="{FF2B5EF4-FFF2-40B4-BE49-F238E27FC236}">
                <a16:creationId xmlns:a16="http://schemas.microsoft.com/office/drawing/2014/main" id="{FDDB69F5-7954-BC3D-12A0-88E2CB581BDA}"/>
              </a:ext>
            </a:extLst>
          </p:cNvPr>
          <p:cNvSpPr>
            <a:spLocks noGrp="1"/>
          </p:cNvSpPr>
          <p:nvPr>
            <p:custDataLst>
              <p:tags r:id="rId6"/>
            </p:custDataLst>
          </p:nvPr>
        </p:nvSpPr>
        <p:spPr bwMode="auto">
          <a:xfrm>
            <a:off x="4841875" y="1911350"/>
            <a:ext cx="6919913" cy="13589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233363" rIns="0" bIns="23336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400" b="1"/>
              <a:t>Removing Duplicates</a:t>
            </a:r>
            <a:r>
              <a:rPr lang="en-US" sz="1400"/>
              <a:t>: Remove 21 rows of duplicates to maintain the integrity of the dataset</a:t>
            </a:r>
          </a:p>
          <a:p>
            <a:pPr>
              <a:lnSpc>
                <a:spcPct val="100000"/>
              </a:lnSpc>
            </a:pPr>
            <a:r>
              <a:rPr lang="en-US" sz="1400" b="1"/>
              <a:t>Drop Null Values</a:t>
            </a:r>
            <a:r>
              <a:rPr lang="en-US" sz="1400"/>
              <a:t>: Drop rows which has empty review text.</a:t>
            </a:r>
          </a:p>
          <a:p>
            <a:pPr>
              <a:lnSpc>
                <a:spcPct val="100000"/>
              </a:lnSpc>
            </a:pPr>
            <a:r>
              <a:rPr lang="en-US" sz="1400" b="1"/>
              <a:t>Add “Text Length” column</a:t>
            </a:r>
            <a:r>
              <a:rPr lang="en-US" sz="1400"/>
              <a:t>: Add text length column as a reference for padding length</a:t>
            </a:r>
          </a:p>
        </p:txBody>
      </p:sp>
      <p:sp>
        <p:nvSpPr>
          <p:cNvPr id="10" name="Text Placeholder 2">
            <a:extLst>
              <a:ext uri="{FF2B5EF4-FFF2-40B4-BE49-F238E27FC236}">
                <a16:creationId xmlns:a16="http://schemas.microsoft.com/office/drawing/2014/main" id="{BEEDB81B-EE69-5CB6-8521-316F07829F9D}"/>
              </a:ext>
            </a:extLst>
          </p:cNvPr>
          <p:cNvSpPr>
            <a:spLocks noGrp="1"/>
          </p:cNvSpPr>
          <p:nvPr>
            <p:custDataLst>
              <p:tags r:id="rId7"/>
            </p:custDataLst>
          </p:nvPr>
        </p:nvSpPr>
        <p:spPr bwMode="auto">
          <a:xfrm>
            <a:off x="4841875" y="3270250"/>
            <a:ext cx="6919913" cy="1168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231775" rIns="0" bIns="23336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Tokenize each review sentence into word tokens</a:t>
            </a:r>
            <a:r>
              <a:rPr lang="en-US" sz="1400"/>
              <a:t>. Remove punctuation and encode the word into integers by sorting word frequency</a:t>
            </a:r>
          </a:p>
          <a:p>
            <a:r>
              <a:rPr lang="en-US" sz="1400" b="1"/>
              <a:t>Turn sentences into word vectors.</a:t>
            </a:r>
            <a:endParaRPr lang="en-US" sz="1400"/>
          </a:p>
        </p:txBody>
      </p:sp>
      <p:sp>
        <p:nvSpPr>
          <p:cNvPr id="12" name="Text Placeholder 2">
            <a:extLst>
              <a:ext uri="{FF2B5EF4-FFF2-40B4-BE49-F238E27FC236}">
                <a16:creationId xmlns:a16="http://schemas.microsoft.com/office/drawing/2014/main" id="{00927EFB-8200-235B-3FFF-E58915906356}"/>
              </a:ext>
            </a:extLst>
          </p:cNvPr>
          <p:cNvSpPr>
            <a:spLocks noGrp="1"/>
          </p:cNvSpPr>
          <p:nvPr>
            <p:custDataLst>
              <p:tags r:id="rId8"/>
            </p:custDataLst>
          </p:nvPr>
        </p:nvSpPr>
        <p:spPr bwMode="auto">
          <a:xfrm>
            <a:off x="4841875" y="4438651"/>
            <a:ext cx="6919913" cy="15525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231775" rIns="0" bIns="23336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a:t>Extend or cut sentences into specific lengths to deal with too short or long reviews</a:t>
            </a:r>
            <a:r>
              <a:rPr lang="en-US" sz="1400"/>
              <a:t>.  To ensure we have more standardized and consistent datasets to feed in deep learning networks. </a:t>
            </a:r>
          </a:p>
          <a:p>
            <a:r>
              <a:rPr lang="en-US" sz="1400" b="1"/>
              <a:t>Use 100 as our padding sequence length</a:t>
            </a:r>
            <a:r>
              <a:rPr lang="en-US" sz="1400"/>
              <a:t>. As observed in the “text length” visualization, there is a surge in around 100 words. </a:t>
            </a:r>
          </a:p>
        </p:txBody>
      </p:sp>
      <p:sp>
        <p:nvSpPr>
          <p:cNvPr id="47" name="Isosceles Triangle 46">
            <a:extLst>
              <a:ext uri="{FF2B5EF4-FFF2-40B4-BE49-F238E27FC236}">
                <a16:creationId xmlns:a16="http://schemas.microsoft.com/office/drawing/2014/main" id="{12DC10B1-835D-10F7-EAD0-915EAB1CFC0A}"/>
              </a:ext>
            </a:extLst>
          </p:cNvPr>
          <p:cNvSpPr/>
          <p:nvPr/>
        </p:nvSpPr>
        <p:spPr>
          <a:xfrm flipV="1">
            <a:off x="1627321" y="3157538"/>
            <a:ext cx="3125655" cy="368300"/>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C5868E39-727A-C87E-DFC3-513E3C65845B}"/>
              </a:ext>
            </a:extLst>
          </p:cNvPr>
          <p:cNvSpPr/>
          <p:nvPr/>
        </p:nvSpPr>
        <p:spPr>
          <a:xfrm flipV="1">
            <a:off x="1627321" y="4406901"/>
            <a:ext cx="3125655" cy="368300"/>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DA4317B-AD52-ECD5-4BE3-24AED7392429}"/>
              </a:ext>
            </a:extLst>
          </p:cNvPr>
          <p:cNvSpPr>
            <a:spLocks noGrp="1"/>
          </p:cNvSpPr>
          <p:nvPr>
            <p:ph type="sldNum" sz="quarter" idx="12"/>
          </p:nvPr>
        </p:nvSpPr>
        <p:spPr/>
        <p:txBody>
          <a:bodyPr/>
          <a:lstStyle/>
          <a:p>
            <a:fld id="{31FEFF75-79D2-EE46-877B-299D1510E681}" type="slidenum">
              <a:rPr lang="en-US" smtClean="0"/>
              <a:t>10</a:t>
            </a:fld>
            <a:endParaRPr lang="en-US"/>
          </a:p>
        </p:txBody>
      </p:sp>
    </p:spTree>
    <p:extLst>
      <p:ext uri="{BB962C8B-B14F-4D97-AF65-F5344CB8AC3E}">
        <p14:creationId xmlns:p14="http://schemas.microsoft.com/office/powerpoint/2010/main" val="1859352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EA613A5-3359-79A5-DB7F-464D62868C1F}"/>
              </a:ext>
            </a:extLst>
          </p:cNvPr>
          <p:cNvGraphicFramePr>
            <a:graphicFrameLocks noChangeAspect="1"/>
          </p:cNvGraphicFramePr>
          <p:nvPr>
            <p:custDataLst>
              <p:tags r:id="rId2"/>
            </p:custDataLst>
            <p:extLst>
              <p:ext uri="{D42A27DB-BD31-4B8C-83A1-F6EECF244321}">
                <p14:modId xmlns:p14="http://schemas.microsoft.com/office/powerpoint/2010/main" val="3551900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4" imgW="306" imgH="306" progId="TCLayout.ActiveDocument.1">
                  <p:embed/>
                </p:oleObj>
              </mc:Choice>
              <mc:Fallback>
                <p:oleObj name="think-cell Slide" r:id="rId4" imgW="306" imgH="306" progId="TCLayout.ActiveDocument.1">
                  <p:embed/>
                  <p:pic>
                    <p:nvPicPr>
                      <p:cNvPr id="5" name="think-cell data - do not delete" hidden="1">
                        <a:extLst>
                          <a:ext uri="{FF2B5EF4-FFF2-40B4-BE49-F238E27FC236}">
                            <a16:creationId xmlns:a16="http://schemas.microsoft.com/office/drawing/2014/main" id="{6EA613A5-3359-79A5-DB7F-464D62868C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Placeholder 6" descr="A pen and ruler on a paper&#10;&#10;Description automatically generated">
            <a:extLst>
              <a:ext uri="{FF2B5EF4-FFF2-40B4-BE49-F238E27FC236}">
                <a16:creationId xmlns:a16="http://schemas.microsoft.com/office/drawing/2014/main" id="{496D100C-6E82-4010-FC24-305C17923666}"/>
              </a:ext>
            </a:extLst>
          </p:cNvPr>
          <p:cNvPicPr>
            <a:picLocks noGrp="1" noChangeAspect="1"/>
          </p:cNvPicPr>
          <p:nvPr>
            <p:ph type="pic" sz="quarter" idx="10"/>
          </p:nvPr>
        </p:nvPicPr>
        <p:blipFill>
          <a:blip r:embed="rId6">
            <a:alphaModFix amt="20000"/>
            <a:duotone>
              <a:prstClr val="black"/>
              <a:schemeClr val="accent3">
                <a:tint val="45000"/>
                <a:satMod val="400000"/>
              </a:schemeClr>
            </a:duotone>
          </a:blip>
          <a:srcRect t="3482" b="3482"/>
          <a:stretch>
            <a:fillRect/>
          </a:stretch>
        </p:blipFill>
        <p:spPr/>
      </p:pic>
      <p:sp>
        <p:nvSpPr>
          <p:cNvPr id="3" name="Text Placeholder 2">
            <a:extLst>
              <a:ext uri="{FF2B5EF4-FFF2-40B4-BE49-F238E27FC236}">
                <a16:creationId xmlns:a16="http://schemas.microsoft.com/office/drawing/2014/main" id="{72ED60FC-8249-708B-73CF-945C445152B5}"/>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40913625-7F76-11D7-6D78-73D8228F4364}"/>
              </a:ext>
            </a:extLst>
          </p:cNvPr>
          <p:cNvSpPr>
            <a:spLocks noGrp="1"/>
          </p:cNvSpPr>
          <p:nvPr>
            <p:ph type="ctrTitle"/>
          </p:nvPr>
        </p:nvSpPr>
        <p:spPr/>
        <p:txBody>
          <a:bodyPr vert="horz"/>
          <a:lstStyle/>
          <a:p>
            <a:r>
              <a:rPr lang="en-US"/>
              <a:t>4.</a:t>
            </a:r>
            <a:br>
              <a:rPr lang="en-US"/>
            </a:br>
            <a:r>
              <a:rPr lang="en-US" altLang="zh-CN"/>
              <a:t>Modeling</a:t>
            </a:r>
            <a:endParaRPr lang="en-US"/>
          </a:p>
        </p:txBody>
      </p:sp>
    </p:spTree>
    <p:extLst>
      <p:ext uri="{BB962C8B-B14F-4D97-AF65-F5344CB8AC3E}">
        <p14:creationId xmlns:p14="http://schemas.microsoft.com/office/powerpoint/2010/main" val="332090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1295A37-8537-C97C-7C81-F97EC0F30673}"/>
              </a:ext>
            </a:extLst>
          </p:cNvPr>
          <p:cNvGraphicFramePr>
            <a:graphicFrameLocks noChangeAspect="1"/>
          </p:cNvGraphicFramePr>
          <p:nvPr>
            <p:custDataLst>
              <p:tags r:id="rId2"/>
            </p:custDataLst>
            <p:extLst>
              <p:ext uri="{D42A27DB-BD31-4B8C-83A1-F6EECF244321}">
                <p14:modId xmlns:p14="http://schemas.microsoft.com/office/powerpoint/2010/main" val="961715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14" name="think-cell Slide" r:id="rId7" imgW="7772400" imgH="10058400" progId="TCLayout.ActiveDocument.1">
                  <p:embed/>
                </p:oleObj>
              </mc:Choice>
              <mc:Fallback>
                <p:oleObj name="think-cell Slide" r:id="rId7" imgW="7772400" imgH="10058400" progId="TCLayout.ActiveDocument.1">
                  <p:embed/>
                  <p:pic>
                    <p:nvPicPr>
                      <p:cNvPr id="4" name="think-cell data - do not delete" hidden="1">
                        <a:extLst>
                          <a:ext uri="{FF2B5EF4-FFF2-40B4-BE49-F238E27FC236}">
                            <a16:creationId xmlns:a16="http://schemas.microsoft.com/office/drawing/2014/main" id="{71295A37-8537-C97C-7C81-F97EC0F30673}"/>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vert="horz"/>
          <a:lstStyle/>
          <a:p>
            <a:r>
              <a:rPr lang="en-US"/>
              <a:t>Model Architecture</a:t>
            </a:r>
          </a:p>
        </p:txBody>
      </p:sp>
      <p:pic>
        <p:nvPicPr>
          <p:cNvPr id="8" name="Picture 7">
            <a:extLst>
              <a:ext uri="{FF2B5EF4-FFF2-40B4-BE49-F238E27FC236}">
                <a16:creationId xmlns:a16="http://schemas.microsoft.com/office/drawing/2014/main" id="{D34DBD89-6D2E-E248-BB2C-F12F76081162}"/>
              </a:ext>
            </a:extLst>
          </p:cNvPr>
          <p:cNvPicPr>
            <a:picLocks noChangeAspect="1"/>
          </p:cNvPicPr>
          <p:nvPr/>
        </p:nvPicPr>
        <p:blipFill>
          <a:blip r:embed="rId9"/>
          <a:stretch>
            <a:fillRect/>
          </a:stretch>
        </p:blipFill>
        <p:spPr>
          <a:xfrm>
            <a:off x="2552338" y="3248873"/>
            <a:ext cx="7429862" cy="3174892"/>
          </a:xfrm>
          <a:prstGeom prst="rect">
            <a:avLst/>
          </a:prstGeom>
        </p:spPr>
      </p:pic>
      <p:sp>
        <p:nvSpPr>
          <p:cNvPr id="11" name="Text Placeholder 2">
            <a:extLst>
              <a:ext uri="{FF2B5EF4-FFF2-40B4-BE49-F238E27FC236}">
                <a16:creationId xmlns:a16="http://schemas.microsoft.com/office/drawing/2014/main" id="{27396B18-2780-B90F-19C7-5DE3CC6676CC}"/>
              </a:ext>
            </a:extLst>
          </p:cNvPr>
          <p:cNvSpPr txBox="1">
            <a:spLocks/>
          </p:cNvSpPr>
          <p:nvPr>
            <p:custDataLst>
              <p:tags r:id="rId3"/>
            </p:custDataLst>
          </p:nvPr>
        </p:nvSpPr>
        <p:spPr bwMode="auto">
          <a:xfrm>
            <a:off x="1627188" y="1471613"/>
            <a:ext cx="6875463" cy="18446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52388" rIns="0" bIns="498475"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kern="100">
                <a:solidFill>
                  <a:srgbClr val="000000"/>
                </a:solidFill>
                <a:latin typeface="+mn-lt"/>
                <a:ea typeface="Times New Roman" panose="02020603050405020304" pitchFamily="18" charset="0"/>
                <a:cs typeface="Arial" panose="020B0604020202020204" pitchFamily="34" charset="0"/>
              </a:rPr>
              <a:t>Steps</a:t>
            </a:r>
          </a:p>
          <a:p>
            <a:r>
              <a:rPr lang="en-US" sz="1400" kern="100">
                <a:solidFill>
                  <a:srgbClr val="000000"/>
                </a:solidFill>
                <a:latin typeface="+mn-lt"/>
                <a:ea typeface="Times New Roman" panose="02020603050405020304" pitchFamily="18" charset="0"/>
                <a:cs typeface="Arial" panose="020B0604020202020204" pitchFamily="34" charset="0"/>
              </a:rPr>
              <a:t>E</a:t>
            </a:r>
            <a:r>
              <a:rPr lang="en-US" sz="1400" kern="100">
                <a:solidFill>
                  <a:srgbClr val="000000"/>
                </a:solidFill>
                <a:effectLst/>
                <a:latin typeface="+mn-lt"/>
                <a:ea typeface="Times New Roman" panose="02020603050405020304" pitchFamily="18" charset="0"/>
                <a:cs typeface="Arial" panose="020B0604020202020204" pitchFamily="34" charset="0"/>
              </a:rPr>
              <a:t>mbed the text to condense it into lower dimensions</a:t>
            </a:r>
            <a:endParaRPr lang="en-US" sz="1400">
              <a:latin typeface="+mn-lt"/>
            </a:endParaRPr>
          </a:p>
          <a:p>
            <a:r>
              <a:rPr lang="en-US" sz="1400" kern="100">
                <a:solidFill>
                  <a:srgbClr val="000000"/>
                </a:solidFill>
                <a:latin typeface="+mn-lt"/>
                <a:ea typeface="Times New Roman" panose="02020603050405020304" pitchFamily="18" charset="0"/>
                <a:cs typeface="Arial" panose="020B0604020202020204" pitchFamily="34" charset="0"/>
              </a:rPr>
              <a:t>A</a:t>
            </a:r>
            <a:r>
              <a:rPr lang="en-US" sz="1400" kern="100">
                <a:solidFill>
                  <a:srgbClr val="000000"/>
                </a:solidFill>
                <a:effectLst/>
                <a:latin typeface="+mn-lt"/>
                <a:ea typeface="Times New Roman" panose="02020603050405020304" pitchFamily="18" charset="0"/>
                <a:cs typeface="Arial" panose="020B0604020202020204" pitchFamily="34" charset="0"/>
              </a:rPr>
              <a:t>dd LSTM layers as RNN to memorize the long-term and short-term semantic of words. </a:t>
            </a:r>
          </a:p>
          <a:p>
            <a:r>
              <a:rPr lang="en-US" sz="1400" kern="100">
                <a:solidFill>
                  <a:srgbClr val="000000"/>
                </a:solidFill>
                <a:latin typeface="+mn-lt"/>
                <a:ea typeface="Times New Roman" panose="02020603050405020304" pitchFamily="18" charset="0"/>
                <a:cs typeface="Arial" panose="020B0604020202020204" pitchFamily="34" charset="0"/>
              </a:rPr>
              <a:t>O</a:t>
            </a:r>
            <a:r>
              <a:rPr lang="en-US" sz="1400" kern="100">
                <a:solidFill>
                  <a:srgbClr val="000000"/>
                </a:solidFill>
                <a:effectLst/>
                <a:latin typeface="+mn-lt"/>
                <a:ea typeface="Times New Roman" panose="02020603050405020304" pitchFamily="18" charset="0"/>
                <a:cs typeface="Arial" panose="020B0604020202020204" pitchFamily="34" charset="0"/>
              </a:rPr>
              <a:t>utput the last time step output to predict the sentiment.</a:t>
            </a:r>
          </a:p>
        </p:txBody>
      </p:sp>
      <p:sp>
        <p:nvSpPr>
          <p:cNvPr id="19" name="Text Placeholder 2">
            <a:extLst>
              <a:ext uri="{FF2B5EF4-FFF2-40B4-BE49-F238E27FC236}">
                <a16:creationId xmlns:a16="http://schemas.microsoft.com/office/drawing/2014/main" id="{3B9D6C5B-2F8D-852E-90C3-D42F476B23CA}"/>
              </a:ext>
            </a:extLst>
          </p:cNvPr>
          <p:cNvSpPr txBox="1">
            <a:spLocks/>
          </p:cNvSpPr>
          <p:nvPr>
            <p:custDataLst>
              <p:tags r:id="rId4"/>
            </p:custDataLst>
          </p:nvPr>
        </p:nvSpPr>
        <p:spPr bwMode="auto">
          <a:xfrm>
            <a:off x="8502649" y="1471613"/>
            <a:ext cx="2814638" cy="18446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52388" rIns="0" bIns="2238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latin typeface="+mn-lt"/>
              </a:rPr>
              <a:t>For Binary Classification</a:t>
            </a:r>
          </a:p>
          <a:p>
            <a:r>
              <a:rPr lang="en-US" sz="1400" kern="100">
                <a:solidFill>
                  <a:srgbClr val="000000"/>
                </a:solidFill>
                <a:effectLst/>
                <a:latin typeface="+mn-lt"/>
                <a:ea typeface="Times New Roman" panose="02020603050405020304" pitchFamily="18" charset="0"/>
                <a:cs typeface="Arial" panose="020B0604020202020204" pitchFamily="34" charset="0"/>
              </a:rPr>
              <a:t>add another sigmoid layer</a:t>
            </a:r>
          </a:p>
          <a:p>
            <a:pPr marL="0" indent="0">
              <a:buNone/>
            </a:pPr>
            <a:r>
              <a:rPr lang="en-US" sz="1800" b="1" kern="100">
                <a:solidFill>
                  <a:srgbClr val="000000"/>
                </a:solidFill>
                <a:latin typeface="+mn-lt"/>
                <a:cs typeface="Arial" panose="020B0604020202020204" pitchFamily="34" charset="0"/>
              </a:rPr>
              <a:t>For Multi-Class Classification</a:t>
            </a:r>
          </a:p>
          <a:p>
            <a:r>
              <a:rPr lang="en-US" sz="1400" kern="100">
                <a:solidFill>
                  <a:srgbClr val="000000"/>
                </a:solidFill>
                <a:latin typeface="+mn-lt"/>
                <a:cs typeface="Arial" panose="020B0604020202020204" pitchFamily="34" charset="0"/>
              </a:rPr>
              <a:t>Use linear layer output</a:t>
            </a:r>
            <a:endParaRPr lang="en-US" sz="1400">
              <a:latin typeface="+mn-lt"/>
            </a:endParaRPr>
          </a:p>
          <a:p>
            <a:pPr marL="0" indent="0">
              <a:spcBef>
                <a:spcPct val="0"/>
              </a:spcBef>
              <a:spcAft>
                <a:spcPct val="0"/>
              </a:spcAft>
              <a:buNone/>
            </a:pPr>
            <a:endParaRPr lang="en-US" sz="1400">
              <a:latin typeface="+mn-lt"/>
              <a:cs typeface="+mn-cs"/>
            </a:endParaRPr>
          </a:p>
        </p:txBody>
      </p:sp>
      <p:sp>
        <p:nvSpPr>
          <p:cNvPr id="2" name="Slide Number Placeholder 1">
            <a:extLst>
              <a:ext uri="{FF2B5EF4-FFF2-40B4-BE49-F238E27FC236}">
                <a16:creationId xmlns:a16="http://schemas.microsoft.com/office/drawing/2014/main" id="{7EAA35AE-FB20-F11E-F58F-5C89C87060FB}"/>
              </a:ext>
            </a:extLst>
          </p:cNvPr>
          <p:cNvSpPr>
            <a:spLocks noGrp="1"/>
          </p:cNvSpPr>
          <p:nvPr>
            <p:ph type="sldNum" sz="quarter" idx="12"/>
          </p:nvPr>
        </p:nvSpPr>
        <p:spPr/>
        <p:txBody>
          <a:bodyPr/>
          <a:lstStyle/>
          <a:p>
            <a:fld id="{31FEFF75-79D2-EE46-877B-299D1510E681}" type="slidenum">
              <a:rPr lang="en-US" smtClean="0"/>
              <a:t>12</a:t>
            </a:fld>
            <a:endParaRPr lang="en-US"/>
          </a:p>
        </p:txBody>
      </p:sp>
    </p:spTree>
    <p:extLst>
      <p:ext uri="{BB962C8B-B14F-4D97-AF65-F5344CB8AC3E}">
        <p14:creationId xmlns:p14="http://schemas.microsoft.com/office/powerpoint/2010/main" val="3843284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1295A37-8537-C97C-7C81-F97EC0F30673}"/>
              </a:ext>
            </a:extLst>
          </p:cNvPr>
          <p:cNvGraphicFramePr>
            <a:graphicFrameLocks noChangeAspect="1"/>
          </p:cNvGraphicFramePr>
          <p:nvPr>
            <p:custDataLst>
              <p:tags r:id="rId2"/>
            </p:custDataLst>
            <p:extLst>
              <p:ext uri="{D42A27DB-BD31-4B8C-83A1-F6EECF244321}">
                <p14:modId xmlns:p14="http://schemas.microsoft.com/office/powerpoint/2010/main" val="75356814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4338" name="think-cell Slide" r:id="rId26" imgW="7772400" imgH="10058400" progId="TCLayout.ActiveDocument.1">
                  <p:embed/>
                </p:oleObj>
              </mc:Choice>
              <mc:Fallback>
                <p:oleObj name="think-cell Slide" r:id="rId26" imgW="7772400" imgH="10058400" progId="TCLayout.ActiveDocument.1">
                  <p:embed/>
                  <p:pic>
                    <p:nvPicPr>
                      <p:cNvPr id="4" name="think-cell data - do not delete" hidden="1">
                        <a:extLst>
                          <a:ext uri="{FF2B5EF4-FFF2-40B4-BE49-F238E27FC236}">
                            <a16:creationId xmlns:a16="http://schemas.microsoft.com/office/drawing/2014/main" id="{71295A37-8537-C97C-7C81-F97EC0F30673}"/>
                          </a:ext>
                        </a:extLst>
                      </p:cNvPr>
                      <p:cNvPicPr/>
                      <p:nvPr/>
                    </p:nvPicPr>
                    <p:blipFill>
                      <a:blip r:embed="rId27"/>
                      <a:stretch>
                        <a:fillRect/>
                      </a:stretch>
                    </p:blipFill>
                    <p:spPr>
                      <a:xfrm>
                        <a:off x="1588" y="1588"/>
                        <a:ext cx="1227"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vert="horz"/>
          <a:lstStyle/>
          <a:p>
            <a:r>
              <a:rPr lang="en-US"/>
              <a:t>Hyperparameters</a:t>
            </a:r>
          </a:p>
        </p:txBody>
      </p:sp>
      <p:sp>
        <p:nvSpPr>
          <p:cNvPr id="11" name="Text Placeholder 2">
            <a:extLst>
              <a:ext uri="{FF2B5EF4-FFF2-40B4-BE49-F238E27FC236}">
                <a16:creationId xmlns:a16="http://schemas.microsoft.com/office/drawing/2014/main" id="{27396B18-2780-B90F-19C7-5DE3CC6676CC}"/>
              </a:ext>
            </a:extLst>
          </p:cNvPr>
          <p:cNvSpPr txBox="1">
            <a:spLocks/>
          </p:cNvSpPr>
          <p:nvPr>
            <p:custDataLst>
              <p:tags r:id="rId3"/>
            </p:custDataLst>
          </p:nvPr>
        </p:nvSpPr>
        <p:spPr bwMode="auto">
          <a:xfrm>
            <a:off x="1627188" y="2185988"/>
            <a:ext cx="4762500" cy="619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71438"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kern="100">
              <a:solidFill>
                <a:srgbClr val="000000"/>
              </a:solidFill>
              <a:latin typeface="+mn-lt"/>
              <a:ea typeface="+mn-lt"/>
              <a:cs typeface="+mn-lt"/>
              <a:sym typeface="+mn-lt"/>
            </a:endParaRPr>
          </a:p>
          <a:p>
            <a:pPr marL="0" indent="0">
              <a:spcBef>
                <a:spcPts val="0"/>
              </a:spcBef>
              <a:buNone/>
            </a:pPr>
            <a:r>
              <a:rPr lang="en-US" sz="1800" b="1">
                <a:solidFill>
                  <a:srgbClr val="000000"/>
                </a:solidFill>
                <a:latin typeface="+mn-lt"/>
                <a:ea typeface="+mn-lt"/>
                <a:cs typeface="+mn-lt"/>
                <a:sym typeface="+mn-lt"/>
              </a:rPr>
              <a:t>1. </a:t>
            </a:r>
            <a:r>
              <a:rPr lang="en-US" sz="1800" b="1">
                <a:solidFill>
                  <a:srgbClr val="000000"/>
                </a:solidFill>
                <a:effectLst/>
                <a:latin typeface="+mn-lt"/>
                <a:ea typeface="+mn-lt"/>
                <a:cs typeface="+mn-lt"/>
                <a:sym typeface="+mn-lt"/>
              </a:rPr>
              <a:t>LSTM for Binary Classification</a:t>
            </a:r>
          </a:p>
          <a:p>
            <a:pPr marL="342900" marR="0" lvl="0" indent="-342900">
              <a:spcBef>
                <a:spcPts val="0"/>
              </a:spcBef>
              <a:spcAft>
                <a:spcPts val="0"/>
              </a:spcAft>
              <a:buFont typeface="+mj-lt"/>
              <a:buAutoNum type="arabicPeriod"/>
            </a:pPr>
            <a:endParaRPr lang="en-US" sz="1800">
              <a:effectLst/>
              <a:latin typeface="+mn-lt"/>
              <a:ea typeface="+mn-lt"/>
              <a:cs typeface="+mn-lt"/>
              <a:sym typeface="+mn-lt"/>
            </a:endParaRPr>
          </a:p>
        </p:txBody>
      </p:sp>
      <p:sp>
        <p:nvSpPr>
          <p:cNvPr id="19" name="Text Placeholder 2">
            <a:extLst>
              <a:ext uri="{FF2B5EF4-FFF2-40B4-BE49-F238E27FC236}">
                <a16:creationId xmlns:a16="http://schemas.microsoft.com/office/drawing/2014/main" id="{3B9D6C5B-2F8D-852E-90C3-D42F476B23CA}"/>
              </a:ext>
            </a:extLst>
          </p:cNvPr>
          <p:cNvSpPr txBox="1">
            <a:spLocks/>
          </p:cNvSpPr>
          <p:nvPr>
            <p:custDataLst>
              <p:tags r:id="rId4"/>
            </p:custDataLst>
          </p:nvPr>
        </p:nvSpPr>
        <p:spPr bwMode="auto">
          <a:xfrm>
            <a:off x="6389688" y="2185988"/>
            <a:ext cx="4927600" cy="619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latin typeface="+mn-lt"/>
              <a:ea typeface="+mn-lt"/>
              <a:cs typeface="+mn-lt"/>
              <a:sym typeface="+mn-lt"/>
            </a:endParaRPr>
          </a:p>
          <a:p>
            <a:pPr marL="0" indent="0">
              <a:spcBef>
                <a:spcPts val="0"/>
              </a:spcBef>
              <a:buNone/>
            </a:pPr>
            <a:r>
              <a:rPr lang="en-US" sz="1800" b="1">
                <a:solidFill>
                  <a:srgbClr val="000000"/>
                </a:solidFill>
                <a:latin typeface="+mn-lt"/>
                <a:ea typeface="+mn-lt"/>
                <a:cs typeface="+mn-lt"/>
                <a:sym typeface="+mn-lt"/>
              </a:rPr>
              <a:t>2. </a:t>
            </a:r>
            <a:r>
              <a:rPr lang="en-US" sz="1800" b="1">
                <a:solidFill>
                  <a:srgbClr val="000000"/>
                </a:solidFill>
                <a:effectLst/>
                <a:latin typeface="+mn-lt"/>
                <a:ea typeface="+mn-lt"/>
                <a:cs typeface="+mn-lt"/>
                <a:sym typeface="+mn-lt"/>
              </a:rPr>
              <a:t>LSTM for Multi-Class Classification</a:t>
            </a:r>
            <a:endParaRPr lang="en-US" sz="1800">
              <a:effectLst/>
              <a:latin typeface="+mn-lt"/>
              <a:ea typeface="+mn-lt"/>
              <a:cs typeface="+mn-lt"/>
              <a:sym typeface="+mn-lt"/>
            </a:endParaRPr>
          </a:p>
          <a:p>
            <a:pPr marL="0" indent="0">
              <a:spcBef>
                <a:spcPct val="0"/>
              </a:spcBef>
              <a:spcAft>
                <a:spcPct val="0"/>
              </a:spcAft>
              <a:buNone/>
            </a:pPr>
            <a:endParaRPr lang="en-US" sz="1400">
              <a:latin typeface="+mn-lt"/>
              <a:ea typeface="+mn-lt"/>
              <a:cs typeface="+mn-lt"/>
              <a:sym typeface="+mn-lt"/>
            </a:endParaRPr>
          </a:p>
        </p:txBody>
      </p:sp>
      <p:sp>
        <p:nvSpPr>
          <p:cNvPr id="12" name="Text Placeholder 2">
            <a:extLst>
              <a:ext uri="{FF2B5EF4-FFF2-40B4-BE49-F238E27FC236}">
                <a16:creationId xmlns:a16="http://schemas.microsoft.com/office/drawing/2014/main" id="{0ADC4157-2FF1-8329-7BFF-7A5DC71ABA5F}"/>
              </a:ext>
            </a:extLst>
          </p:cNvPr>
          <p:cNvSpPr txBox="1">
            <a:spLocks/>
          </p:cNvSpPr>
          <p:nvPr>
            <p:custDataLst>
              <p:tags r:id="rId5"/>
            </p:custDataLst>
          </p:nvPr>
        </p:nvSpPr>
        <p:spPr bwMode="auto">
          <a:xfrm>
            <a:off x="1627187" y="1295400"/>
            <a:ext cx="9690100" cy="8905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71438" tIns="0" rIns="0" bIns="30638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kern="100">
              <a:solidFill>
                <a:srgbClr val="000000"/>
              </a:solidFill>
              <a:latin typeface="+mn-lt"/>
              <a:ea typeface="Times New Roman" panose="02020603050405020304" pitchFamily="18" charset="0"/>
              <a:cs typeface="Arial" panose="020B0604020202020204" pitchFamily="34" charset="0"/>
            </a:endParaRPr>
          </a:p>
          <a:p>
            <a:pPr marL="0" indent="0">
              <a:buNone/>
            </a:pPr>
            <a:r>
              <a:rPr lang="en-US">
                <a:solidFill>
                  <a:srgbClr val="000000"/>
                </a:solidFill>
                <a:effectLst/>
                <a:latin typeface="+mn-lt"/>
                <a:ea typeface="Times New Roman" panose="02020603050405020304" pitchFamily="18" charset="0"/>
              </a:rPr>
              <a:t>Embeddings, number of layers, hidden dimension and output size are the parameters used in the models</a:t>
            </a:r>
            <a:endParaRPr lang="en-US" kern="100">
              <a:solidFill>
                <a:srgbClr val="000000"/>
              </a:solidFill>
              <a:effectLst/>
              <a:latin typeface="+mn-lt"/>
              <a:ea typeface="Times New Roman" panose="02020603050405020304" pitchFamily="18" charset="0"/>
              <a:cs typeface="Arial" panose="020B0604020202020204" pitchFamily="34" charset="0"/>
            </a:endParaRPr>
          </a:p>
        </p:txBody>
      </p:sp>
      <p:sp>
        <p:nvSpPr>
          <p:cNvPr id="38" name="Text Placeholder 2">
            <a:extLst>
              <a:ext uri="{FF2B5EF4-FFF2-40B4-BE49-F238E27FC236}">
                <a16:creationId xmlns:a16="http://schemas.microsoft.com/office/drawing/2014/main" id="{BEE59C52-2AB9-5474-D2D4-9DACC35A834A}"/>
              </a:ext>
            </a:extLst>
          </p:cNvPr>
          <p:cNvSpPr txBox="1">
            <a:spLocks/>
          </p:cNvSpPr>
          <p:nvPr>
            <p:custDataLst>
              <p:tags r:id="rId6"/>
            </p:custDataLst>
          </p:nvPr>
        </p:nvSpPr>
        <p:spPr bwMode="auto">
          <a:xfrm>
            <a:off x="1627188" y="2805114"/>
            <a:ext cx="4762500" cy="1565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71438"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400">
                <a:latin typeface="+mn-lt"/>
                <a:ea typeface="+mn-lt"/>
                <a:cs typeface="+mn-lt"/>
                <a:sym typeface="+mn-lt"/>
              </a:rPr>
              <a:t>Input: Review Text</a:t>
            </a:r>
          </a:p>
          <a:p>
            <a:pPr>
              <a:lnSpc>
                <a:spcPct val="150000"/>
              </a:lnSpc>
              <a:spcBef>
                <a:spcPts val="0"/>
              </a:spcBef>
            </a:pPr>
            <a:r>
              <a:rPr lang="en-US" sz="1400">
                <a:effectLst/>
                <a:latin typeface="+mn-lt"/>
                <a:ea typeface="+mn-lt"/>
                <a:cs typeface="+mn-lt"/>
                <a:sym typeface="+mn-lt"/>
              </a:rPr>
              <a:t>Label: Recommend or Not (0 or 1)</a:t>
            </a:r>
          </a:p>
          <a:p>
            <a:pPr>
              <a:lnSpc>
                <a:spcPct val="150000"/>
              </a:lnSpc>
              <a:spcBef>
                <a:spcPts val="0"/>
              </a:spcBef>
            </a:pPr>
            <a:r>
              <a:rPr lang="en-US" sz="1400">
                <a:latin typeface="+mn-lt"/>
                <a:ea typeface="+mn-lt"/>
                <a:cs typeface="+mn-lt"/>
                <a:sym typeface="+mn-lt"/>
              </a:rPr>
              <a:t>Prediction Output: Sigmoid Probability between 0 and 1</a:t>
            </a:r>
          </a:p>
          <a:p>
            <a:pPr>
              <a:lnSpc>
                <a:spcPct val="150000"/>
              </a:lnSpc>
              <a:spcBef>
                <a:spcPts val="0"/>
              </a:spcBef>
            </a:pPr>
            <a:r>
              <a:rPr lang="en-US" sz="1400">
                <a:latin typeface="+mn-lt"/>
                <a:ea typeface="+mn-lt"/>
                <a:cs typeface="+mn-lt"/>
                <a:sym typeface="+mn-lt"/>
              </a:rPr>
              <a:t>Loss Function: Binary Cross Entropy Loss</a:t>
            </a:r>
          </a:p>
          <a:p>
            <a:pPr marL="0" marR="0" lvl="0" indent="0">
              <a:lnSpc>
                <a:spcPct val="150000"/>
              </a:lnSpc>
              <a:spcBef>
                <a:spcPts val="0"/>
              </a:spcBef>
              <a:spcAft>
                <a:spcPts val="0"/>
              </a:spcAft>
              <a:buNone/>
            </a:pPr>
            <a:endParaRPr lang="en-US" sz="1400">
              <a:effectLst/>
              <a:latin typeface="+mn-lt"/>
              <a:ea typeface="+mn-lt"/>
              <a:cs typeface="+mn-lt"/>
              <a:sym typeface="+mn-lt"/>
            </a:endParaRPr>
          </a:p>
          <a:p>
            <a:pPr marL="0" marR="0" lvl="0" indent="0">
              <a:lnSpc>
                <a:spcPct val="150000"/>
              </a:lnSpc>
              <a:spcBef>
                <a:spcPts val="0"/>
              </a:spcBef>
              <a:spcAft>
                <a:spcPts val="0"/>
              </a:spcAft>
              <a:buNone/>
            </a:pPr>
            <a:endParaRPr lang="en-US" sz="1400">
              <a:effectLst/>
              <a:latin typeface="+mn-lt"/>
              <a:ea typeface="+mn-lt"/>
              <a:cs typeface="+mn-lt"/>
              <a:sym typeface="+mn-lt"/>
            </a:endParaRPr>
          </a:p>
        </p:txBody>
      </p:sp>
      <p:sp>
        <p:nvSpPr>
          <p:cNvPr id="87" name="Text Placeholder 2">
            <a:extLst>
              <a:ext uri="{FF2B5EF4-FFF2-40B4-BE49-F238E27FC236}">
                <a16:creationId xmlns:a16="http://schemas.microsoft.com/office/drawing/2014/main" id="{11E38455-FDFA-B61A-BD4E-BC8FB934BF7A}"/>
              </a:ext>
            </a:extLst>
          </p:cNvPr>
          <p:cNvSpPr txBox="1">
            <a:spLocks/>
          </p:cNvSpPr>
          <p:nvPr>
            <p:custDataLst>
              <p:tags r:id="rId7"/>
            </p:custDataLst>
          </p:nvPr>
        </p:nvSpPr>
        <p:spPr bwMode="auto">
          <a:xfrm>
            <a:off x="6389688" y="2805114"/>
            <a:ext cx="4927600" cy="15652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50000"/>
              </a:lnSpc>
              <a:spcBef>
                <a:spcPts val="0"/>
              </a:spcBef>
            </a:pPr>
            <a:r>
              <a:rPr lang="en-US" sz="1400">
                <a:latin typeface="+mn-lt"/>
                <a:ea typeface="+mn-lt"/>
                <a:cs typeface="+mn-lt"/>
                <a:sym typeface="+mn-lt"/>
              </a:rPr>
              <a:t>Input: Review Text</a:t>
            </a:r>
          </a:p>
          <a:p>
            <a:pPr marL="0">
              <a:lnSpc>
                <a:spcPct val="150000"/>
              </a:lnSpc>
              <a:spcBef>
                <a:spcPts val="0"/>
              </a:spcBef>
            </a:pPr>
            <a:r>
              <a:rPr lang="en-US" sz="1400">
                <a:latin typeface="+mn-lt"/>
                <a:ea typeface="+mn-lt"/>
                <a:cs typeface="+mn-lt"/>
                <a:sym typeface="+mn-lt"/>
              </a:rPr>
              <a:t>Label: Rating (1 to 5)</a:t>
            </a:r>
          </a:p>
          <a:p>
            <a:pPr marL="0">
              <a:lnSpc>
                <a:spcPct val="150000"/>
              </a:lnSpc>
              <a:spcBef>
                <a:spcPts val="0"/>
              </a:spcBef>
            </a:pPr>
            <a:r>
              <a:rPr lang="en-US" sz="1400">
                <a:latin typeface="+mn-lt"/>
                <a:ea typeface="+mn-lt"/>
                <a:cs typeface="+mn-lt"/>
                <a:sym typeface="+mn-lt"/>
              </a:rPr>
              <a:t>Prediction Output: Linear Layer output, size =5</a:t>
            </a:r>
          </a:p>
          <a:p>
            <a:pPr marL="0">
              <a:lnSpc>
                <a:spcPct val="150000"/>
              </a:lnSpc>
              <a:spcBef>
                <a:spcPts val="0"/>
              </a:spcBef>
            </a:pPr>
            <a:r>
              <a:rPr lang="en-US" sz="1400">
                <a:latin typeface="+mn-lt"/>
                <a:ea typeface="+mn-lt"/>
                <a:cs typeface="+mn-lt"/>
                <a:sym typeface="+mn-lt"/>
              </a:rPr>
              <a:t>Loss Function: Cross Entropy Loss</a:t>
            </a:r>
          </a:p>
          <a:p>
            <a:pPr marL="0" indent="0">
              <a:lnSpc>
                <a:spcPct val="150000"/>
              </a:lnSpc>
              <a:buNone/>
            </a:pPr>
            <a:endParaRPr lang="en-US" sz="1400">
              <a:latin typeface="+mn-lt"/>
              <a:ea typeface="+mn-lt"/>
              <a:cs typeface="+mn-lt"/>
              <a:sym typeface="+mn-lt"/>
            </a:endParaRPr>
          </a:p>
        </p:txBody>
      </p:sp>
      <p:sp>
        <p:nvSpPr>
          <p:cNvPr id="161" name="Text Placeholder 2">
            <a:extLst>
              <a:ext uri="{FF2B5EF4-FFF2-40B4-BE49-F238E27FC236}">
                <a16:creationId xmlns:a16="http://schemas.microsoft.com/office/drawing/2014/main" id="{A81F9A74-8AD5-9B7B-D485-595937FA4649}"/>
              </a:ext>
            </a:extLst>
          </p:cNvPr>
          <p:cNvSpPr txBox="1">
            <a:spLocks/>
          </p:cNvSpPr>
          <p:nvPr>
            <p:custDataLst>
              <p:tags r:id="rId8"/>
            </p:custDataLst>
          </p:nvPr>
        </p:nvSpPr>
        <p:spPr bwMode="auto">
          <a:xfrm>
            <a:off x="1627189" y="4370388"/>
            <a:ext cx="1260475" cy="355600"/>
          </a:xfrm>
          <a:prstGeom prst="rect">
            <a:avLst/>
          </a:prstGeom>
          <a:solidFill>
            <a:srgbClr val="014793"/>
          </a:solidFill>
          <a:ln>
            <a:noFill/>
          </a:ln>
          <a:effectLst/>
        </p:spPr>
        <p:txBody>
          <a:bodyPr vert="horz" wrap="none" lIns="0"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A75BDC9-F3A6-4FC6-8EB1-E37876A2F4F5}" type="datetime'''''''Em''''''''''b''''''e''''''d''d''i''''n''''''''g''''s'''">
              <a:rPr lang="en-US" altLang="en-US" sz="1400" smtClean="0">
                <a:solidFill>
                  <a:schemeClr val="bg1"/>
                </a:solidFill>
                <a:effectLst/>
                <a:latin typeface="+mn-lt"/>
                <a:cs typeface="+mn-cs"/>
              </a:rPr>
              <a:pPr marL="0" indent="0" algn="ctr">
                <a:spcBef>
                  <a:spcPct val="0"/>
                </a:spcBef>
                <a:spcAft>
                  <a:spcPct val="0"/>
                </a:spcAft>
                <a:buNone/>
              </a:pPr>
              <a:t>Embeddings</a:t>
            </a:fld>
            <a:endParaRPr lang="en-US" sz="1400">
              <a:solidFill>
                <a:schemeClr val="bg1"/>
              </a:solidFill>
              <a:latin typeface="+mn-lt"/>
              <a:cs typeface="+mn-cs"/>
            </a:endParaRPr>
          </a:p>
        </p:txBody>
      </p:sp>
      <p:sp>
        <p:nvSpPr>
          <p:cNvPr id="163" name="Text Placeholder 2">
            <a:extLst>
              <a:ext uri="{FF2B5EF4-FFF2-40B4-BE49-F238E27FC236}">
                <a16:creationId xmlns:a16="http://schemas.microsoft.com/office/drawing/2014/main" id="{3E4D181B-04EA-D0B7-8CEF-194A49FEADD8}"/>
              </a:ext>
            </a:extLst>
          </p:cNvPr>
          <p:cNvSpPr txBox="1">
            <a:spLocks/>
          </p:cNvSpPr>
          <p:nvPr>
            <p:custDataLst>
              <p:tags r:id="rId9"/>
            </p:custDataLst>
          </p:nvPr>
        </p:nvSpPr>
        <p:spPr bwMode="auto">
          <a:xfrm>
            <a:off x="2887663" y="4370388"/>
            <a:ext cx="827088" cy="355600"/>
          </a:xfrm>
          <a:prstGeom prst="rect">
            <a:avLst/>
          </a:prstGeom>
          <a:solidFill>
            <a:srgbClr val="014793"/>
          </a:solidFill>
          <a:ln>
            <a:noFill/>
          </a:ln>
          <a:effectLst/>
        </p:spPr>
        <p:txBody>
          <a:bodyPr vert="horz" wrap="none" lIns="1588"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5CF8EF6-EF74-4F50-BCD8-51A0D5FF4F3D}" type="datetime'''L''''''''''a''y''''''''e''''''''''r''''''''''''''''''s'''">
              <a:rPr lang="en-US" altLang="en-US" sz="1400" smtClean="0">
                <a:solidFill>
                  <a:schemeClr val="bg1"/>
                </a:solidFill>
                <a:effectLst/>
                <a:latin typeface="+mn-lt"/>
                <a:cs typeface="+mn-cs"/>
              </a:rPr>
              <a:pPr marL="0" indent="0" algn="ctr">
                <a:spcBef>
                  <a:spcPct val="0"/>
                </a:spcBef>
                <a:spcAft>
                  <a:spcPct val="0"/>
                </a:spcAft>
                <a:buNone/>
              </a:pPr>
              <a:t>Layers</a:t>
            </a:fld>
            <a:endParaRPr lang="en-US" sz="1400">
              <a:solidFill>
                <a:schemeClr val="bg1"/>
              </a:solidFill>
              <a:latin typeface="+mn-lt"/>
              <a:cs typeface="+mn-cs"/>
            </a:endParaRPr>
          </a:p>
        </p:txBody>
      </p:sp>
      <p:sp>
        <p:nvSpPr>
          <p:cNvPr id="170" name="Text Placeholder 2">
            <a:extLst>
              <a:ext uri="{FF2B5EF4-FFF2-40B4-BE49-F238E27FC236}">
                <a16:creationId xmlns:a16="http://schemas.microsoft.com/office/drawing/2014/main" id="{96A5F674-420C-F144-3FFF-86272FBC3520}"/>
              </a:ext>
            </a:extLst>
          </p:cNvPr>
          <p:cNvSpPr txBox="1">
            <a:spLocks/>
          </p:cNvSpPr>
          <p:nvPr>
            <p:custDataLst>
              <p:tags r:id="rId10"/>
            </p:custDataLst>
          </p:nvPr>
        </p:nvSpPr>
        <p:spPr bwMode="auto">
          <a:xfrm>
            <a:off x="3714749" y="4370388"/>
            <a:ext cx="1227138" cy="355600"/>
          </a:xfrm>
          <a:prstGeom prst="rect">
            <a:avLst/>
          </a:prstGeom>
          <a:solidFill>
            <a:srgbClr val="014793"/>
          </a:solidFill>
          <a:ln>
            <a:noFill/>
          </a:ln>
          <a:effectLst/>
        </p:spPr>
        <p:txBody>
          <a:bodyPr vert="horz" wrap="none" lIns="1588"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AC10AF9B-7758-4BEF-8C26-7750FD793FEA}" type="datetime'Hid''''''''''d''''en'''''' ''''''''Di''''''''''''''''m'">
              <a:rPr lang="en-US" altLang="en-US" sz="1400" smtClean="0">
                <a:solidFill>
                  <a:schemeClr val="bg1"/>
                </a:solidFill>
                <a:effectLst/>
                <a:latin typeface="+mn-lt"/>
                <a:cs typeface="+mn-cs"/>
              </a:rPr>
              <a:pPr marL="0" indent="0" algn="ctr">
                <a:spcBef>
                  <a:spcPct val="0"/>
                </a:spcBef>
                <a:spcAft>
                  <a:spcPct val="0"/>
                </a:spcAft>
                <a:buNone/>
              </a:pPr>
              <a:t>Hidden Dim</a:t>
            </a:fld>
            <a:endParaRPr lang="en-US" sz="1400">
              <a:solidFill>
                <a:schemeClr val="bg1"/>
              </a:solidFill>
              <a:latin typeface="+mn-lt"/>
              <a:cs typeface="+mn-cs"/>
            </a:endParaRPr>
          </a:p>
        </p:txBody>
      </p:sp>
      <p:sp>
        <p:nvSpPr>
          <p:cNvPr id="172" name="Text Placeholder 2">
            <a:extLst>
              <a:ext uri="{FF2B5EF4-FFF2-40B4-BE49-F238E27FC236}">
                <a16:creationId xmlns:a16="http://schemas.microsoft.com/office/drawing/2014/main" id="{20986FCF-9E9B-EB0C-ED7B-3EDF9DD1FBC8}"/>
              </a:ext>
            </a:extLst>
          </p:cNvPr>
          <p:cNvSpPr txBox="1">
            <a:spLocks/>
          </p:cNvSpPr>
          <p:nvPr>
            <p:custDataLst>
              <p:tags r:id="rId11"/>
            </p:custDataLst>
          </p:nvPr>
        </p:nvSpPr>
        <p:spPr bwMode="auto">
          <a:xfrm>
            <a:off x="4941888" y="4370388"/>
            <a:ext cx="1209675" cy="355600"/>
          </a:xfrm>
          <a:prstGeom prst="rect">
            <a:avLst/>
          </a:prstGeom>
          <a:solidFill>
            <a:srgbClr val="014793"/>
          </a:solidFill>
          <a:ln>
            <a:noFill/>
          </a:ln>
          <a:effectLst/>
        </p:spPr>
        <p:txBody>
          <a:bodyPr vert="horz" wrap="none" lIns="0"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315330B1-C288-4394-9E2A-D12B80716D97}" type="datetime'''O''ut''''''''''''pu''''''''t'' S''''''''''i''''''''''ze'''''">
              <a:rPr lang="en-US" altLang="en-US" sz="1400" smtClean="0">
                <a:solidFill>
                  <a:schemeClr val="bg1"/>
                </a:solidFill>
                <a:effectLst/>
                <a:latin typeface="+mn-lt"/>
                <a:cs typeface="+mn-cs"/>
              </a:rPr>
              <a:pPr marL="0" indent="0" algn="ctr">
                <a:spcBef>
                  <a:spcPct val="0"/>
                </a:spcBef>
                <a:spcAft>
                  <a:spcPct val="0"/>
                </a:spcAft>
                <a:buNone/>
              </a:pPr>
              <a:t>Output Size</a:t>
            </a:fld>
            <a:endParaRPr lang="en-US" sz="1400">
              <a:solidFill>
                <a:schemeClr val="bg1"/>
              </a:solidFill>
              <a:latin typeface="+mn-lt"/>
              <a:cs typeface="+mn-cs"/>
            </a:endParaRPr>
          </a:p>
        </p:txBody>
      </p:sp>
      <p:sp>
        <p:nvSpPr>
          <p:cNvPr id="174" name="Text Placeholder 2">
            <a:extLst>
              <a:ext uri="{FF2B5EF4-FFF2-40B4-BE49-F238E27FC236}">
                <a16:creationId xmlns:a16="http://schemas.microsoft.com/office/drawing/2014/main" id="{9AF59ED7-CDA8-37FB-09A5-D13531EC6B3E}"/>
              </a:ext>
            </a:extLst>
          </p:cNvPr>
          <p:cNvSpPr txBox="1">
            <a:spLocks/>
          </p:cNvSpPr>
          <p:nvPr>
            <p:custDataLst>
              <p:tags r:id="rId12"/>
            </p:custDataLst>
          </p:nvPr>
        </p:nvSpPr>
        <p:spPr bwMode="auto">
          <a:xfrm>
            <a:off x="1627189" y="4725988"/>
            <a:ext cx="1260475" cy="354013"/>
          </a:xfrm>
          <a:prstGeom prst="rect">
            <a:avLst/>
          </a:prstGeom>
          <a:solidFill>
            <a:srgbClr val="FFFFFF"/>
          </a:solidFill>
          <a:ln>
            <a:noFill/>
          </a:ln>
          <a:effec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42C41D6-F40F-4E69-B0A6-C149EA653252}" type="datetime'''''''4''''''''''''''''''''''''''''''''''''00'''''''''''''">
              <a:rPr lang="en-US" altLang="en-US" sz="1400" smtClean="0">
                <a:effectLst/>
                <a:latin typeface="+mn-lt"/>
                <a:cs typeface="+mn-cs"/>
              </a:rPr>
              <a:pPr marL="0" indent="0" algn="ctr">
                <a:spcBef>
                  <a:spcPct val="0"/>
                </a:spcBef>
                <a:spcAft>
                  <a:spcPct val="0"/>
                </a:spcAft>
                <a:buNone/>
              </a:pPr>
              <a:t>400</a:t>
            </a:fld>
            <a:endParaRPr lang="en-US" sz="1400">
              <a:latin typeface="+mn-lt"/>
              <a:cs typeface="+mn-cs"/>
            </a:endParaRPr>
          </a:p>
        </p:txBody>
      </p:sp>
      <p:sp>
        <p:nvSpPr>
          <p:cNvPr id="176" name="Text Placeholder 2">
            <a:extLst>
              <a:ext uri="{FF2B5EF4-FFF2-40B4-BE49-F238E27FC236}">
                <a16:creationId xmlns:a16="http://schemas.microsoft.com/office/drawing/2014/main" id="{36299ADE-1F44-DB96-59CB-D6ED155A5D47}"/>
              </a:ext>
            </a:extLst>
          </p:cNvPr>
          <p:cNvSpPr txBox="1">
            <a:spLocks/>
          </p:cNvSpPr>
          <p:nvPr>
            <p:custDataLst>
              <p:tags r:id="rId13"/>
            </p:custDataLst>
          </p:nvPr>
        </p:nvSpPr>
        <p:spPr bwMode="auto">
          <a:xfrm>
            <a:off x="2887663" y="4725988"/>
            <a:ext cx="827088" cy="3540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2B4A0FCC-FCAF-4F32-A06B-CD5CA527AEE6}" type="datetime'''''''''''2'''''''''''''''''''''''''''''''''''''''">
              <a:rPr lang="en-US" altLang="en-US" sz="1400" smtClean="0">
                <a:latin typeface="+mn-lt"/>
                <a:cs typeface="+mn-cs"/>
              </a:rPr>
              <a:pPr marL="0" indent="0" algn="ctr">
                <a:spcBef>
                  <a:spcPct val="0"/>
                </a:spcBef>
                <a:spcAft>
                  <a:spcPct val="0"/>
                </a:spcAft>
                <a:buNone/>
              </a:pPr>
              <a:t>2</a:t>
            </a:fld>
            <a:endParaRPr lang="en-US" sz="1400">
              <a:latin typeface="+mn-lt"/>
              <a:cs typeface="+mn-cs"/>
            </a:endParaRPr>
          </a:p>
        </p:txBody>
      </p:sp>
      <p:sp>
        <p:nvSpPr>
          <p:cNvPr id="178" name="Text Placeholder 2">
            <a:extLst>
              <a:ext uri="{FF2B5EF4-FFF2-40B4-BE49-F238E27FC236}">
                <a16:creationId xmlns:a16="http://schemas.microsoft.com/office/drawing/2014/main" id="{30178D09-D642-AC48-11ED-080AB9E58CC4}"/>
              </a:ext>
            </a:extLst>
          </p:cNvPr>
          <p:cNvSpPr txBox="1">
            <a:spLocks/>
          </p:cNvSpPr>
          <p:nvPr>
            <p:custDataLst>
              <p:tags r:id="rId14"/>
            </p:custDataLst>
          </p:nvPr>
        </p:nvSpPr>
        <p:spPr bwMode="auto">
          <a:xfrm>
            <a:off x="3714749" y="4725988"/>
            <a:ext cx="1227138" cy="354013"/>
          </a:xfrm>
          <a:prstGeom prst="rect">
            <a:avLst/>
          </a:prstGeom>
          <a:solidFill>
            <a:srgbClr val="FFFFFF"/>
          </a:solidFill>
          <a:ln>
            <a:noFill/>
          </a:ln>
          <a:effec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9E03AC3F-2981-4486-A15B-8F0009FCE0DB}" type="datetime'''''''25''''''''''6'''">
              <a:rPr lang="en-US" altLang="en-US" sz="1400" smtClean="0">
                <a:latin typeface="+mn-lt"/>
                <a:cs typeface="+mn-cs"/>
              </a:rPr>
              <a:pPr marL="0" indent="0" algn="ctr">
                <a:spcBef>
                  <a:spcPct val="0"/>
                </a:spcBef>
                <a:spcAft>
                  <a:spcPct val="0"/>
                </a:spcAft>
                <a:buNone/>
              </a:pPr>
              <a:t>256</a:t>
            </a:fld>
            <a:endParaRPr lang="en-US" sz="1400">
              <a:latin typeface="+mn-lt"/>
              <a:cs typeface="+mn-cs"/>
            </a:endParaRPr>
          </a:p>
        </p:txBody>
      </p:sp>
      <p:sp>
        <p:nvSpPr>
          <p:cNvPr id="180" name="Text Placeholder 2">
            <a:extLst>
              <a:ext uri="{FF2B5EF4-FFF2-40B4-BE49-F238E27FC236}">
                <a16:creationId xmlns:a16="http://schemas.microsoft.com/office/drawing/2014/main" id="{CFDC5708-E479-3A14-36F3-7D5CFDA38676}"/>
              </a:ext>
            </a:extLst>
          </p:cNvPr>
          <p:cNvSpPr txBox="1">
            <a:spLocks/>
          </p:cNvSpPr>
          <p:nvPr>
            <p:custDataLst>
              <p:tags r:id="rId15"/>
            </p:custDataLst>
          </p:nvPr>
        </p:nvSpPr>
        <p:spPr bwMode="auto">
          <a:xfrm>
            <a:off x="4941888" y="4725988"/>
            <a:ext cx="1209675" cy="3540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F93DB9F-E609-4C46-9433-B33568262D1E}" type="datetime'''''''''''''''''''''1'''''''''''''''''">
              <a:rPr lang="en-US" altLang="en-US" sz="1400" smtClean="0">
                <a:latin typeface="+mn-lt"/>
                <a:cs typeface="+mn-cs"/>
              </a:rPr>
              <a:pPr marL="0" indent="0" algn="ctr">
                <a:spcBef>
                  <a:spcPct val="0"/>
                </a:spcBef>
                <a:spcAft>
                  <a:spcPct val="0"/>
                </a:spcAft>
                <a:buNone/>
              </a:pPr>
              <a:t>1</a:t>
            </a:fld>
            <a:endParaRPr lang="en-US" sz="1400">
              <a:latin typeface="+mn-lt"/>
              <a:cs typeface="+mn-cs"/>
            </a:endParaRPr>
          </a:p>
        </p:txBody>
      </p:sp>
      <p:sp>
        <p:nvSpPr>
          <p:cNvPr id="205" name="Text Placeholder 2">
            <a:extLst>
              <a:ext uri="{FF2B5EF4-FFF2-40B4-BE49-F238E27FC236}">
                <a16:creationId xmlns:a16="http://schemas.microsoft.com/office/drawing/2014/main" id="{E0F032D1-1447-6622-FFB1-DBE497AB4A36}"/>
              </a:ext>
            </a:extLst>
          </p:cNvPr>
          <p:cNvSpPr txBox="1">
            <a:spLocks/>
          </p:cNvSpPr>
          <p:nvPr>
            <p:custDataLst>
              <p:tags r:id="rId16"/>
            </p:custDataLst>
          </p:nvPr>
        </p:nvSpPr>
        <p:spPr bwMode="auto">
          <a:xfrm>
            <a:off x="6389688" y="4370388"/>
            <a:ext cx="1295400" cy="355600"/>
          </a:xfrm>
          <a:prstGeom prst="rect">
            <a:avLst/>
          </a:prstGeom>
          <a:solidFill>
            <a:srgbClr val="014793"/>
          </a:solidFill>
          <a:ln>
            <a:noFill/>
          </a:ln>
          <a:effectLst/>
        </p:spPr>
        <p:txBody>
          <a:bodyPr vert="horz" wrap="none" lIns="0"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5723133-2192-4E1F-B65F-81576BE8727A}" type="datetime'''''Em''b''''ed''''di''''''''''''''''n''''''gs'''''''''''''''">
              <a:rPr lang="en-US" altLang="en-US" sz="1400" smtClean="0">
                <a:solidFill>
                  <a:schemeClr val="bg1"/>
                </a:solidFill>
                <a:effectLst/>
                <a:latin typeface="+mn-lt"/>
                <a:cs typeface="+mn-cs"/>
              </a:rPr>
              <a:pPr marL="0" indent="0" algn="ctr">
                <a:spcBef>
                  <a:spcPct val="0"/>
                </a:spcBef>
                <a:spcAft>
                  <a:spcPct val="0"/>
                </a:spcAft>
                <a:buNone/>
              </a:pPr>
              <a:t>Embeddings</a:t>
            </a:fld>
            <a:endParaRPr lang="en-US" sz="1400">
              <a:solidFill>
                <a:schemeClr val="bg1"/>
              </a:solidFill>
              <a:latin typeface="+mn-lt"/>
              <a:cs typeface="+mn-cs"/>
            </a:endParaRPr>
          </a:p>
        </p:txBody>
      </p:sp>
      <p:sp>
        <p:nvSpPr>
          <p:cNvPr id="206" name="Text Placeholder 2">
            <a:extLst>
              <a:ext uri="{FF2B5EF4-FFF2-40B4-BE49-F238E27FC236}">
                <a16:creationId xmlns:a16="http://schemas.microsoft.com/office/drawing/2014/main" id="{C4485E32-E221-DB80-9122-A0F6398C9316}"/>
              </a:ext>
            </a:extLst>
          </p:cNvPr>
          <p:cNvSpPr txBox="1">
            <a:spLocks/>
          </p:cNvSpPr>
          <p:nvPr>
            <p:custDataLst>
              <p:tags r:id="rId17"/>
            </p:custDataLst>
          </p:nvPr>
        </p:nvSpPr>
        <p:spPr bwMode="auto">
          <a:xfrm>
            <a:off x="7685088" y="4370388"/>
            <a:ext cx="863600" cy="355600"/>
          </a:xfrm>
          <a:prstGeom prst="rect">
            <a:avLst/>
          </a:prstGeom>
          <a:solidFill>
            <a:srgbClr val="014793"/>
          </a:solidFill>
          <a:ln>
            <a:noFill/>
          </a:ln>
          <a:effectLst/>
        </p:spPr>
        <p:txBody>
          <a:bodyPr vert="horz" wrap="none" lIns="0"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B594CD75-92CA-4952-86B9-9B39C1098F90}" type="datetime'''L''a''''y''''''''''''''''''''e''''r''''''''''''''s'''''''">
              <a:rPr lang="en-US" altLang="en-US" sz="1400" smtClean="0">
                <a:solidFill>
                  <a:schemeClr val="bg1"/>
                </a:solidFill>
                <a:effectLst/>
                <a:latin typeface="+mn-lt"/>
                <a:cs typeface="+mn-cs"/>
              </a:rPr>
              <a:pPr marL="0" indent="0" algn="ctr">
                <a:spcBef>
                  <a:spcPct val="0"/>
                </a:spcBef>
                <a:spcAft>
                  <a:spcPct val="0"/>
                </a:spcAft>
                <a:buNone/>
              </a:pPr>
              <a:t>Layers</a:t>
            </a:fld>
            <a:endParaRPr lang="en-US" sz="1400">
              <a:solidFill>
                <a:schemeClr val="bg1"/>
              </a:solidFill>
              <a:latin typeface="+mn-lt"/>
              <a:cs typeface="+mn-cs"/>
            </a:endParaRPr>
          </a:p>
        </p:txBody>
      </p:sp>
      <p:sp>
        <p:nvSpPr>
          <p:cNvPr id="207" name="Text Placeholder 2">
            <a:extLst>
              <a:ext uri="{FF2B5EF4-FFF2-40B4-BE49-F238E27FC236}">
                <a16:creationId xmlns:a16="http://schemas.microsoft.com/office/drawing/2014/main" id="{D080FD09-7B68-9B01-0B35-F389EE0CAA07}"/>
              </a:ext>
            </a:extLst>
          </p:cNvPr>
          <p:cNvSpPr txBox="1">
            <a:spLocks/>
          </p:cNvSpPr>
          <p:nvPr>
            <p:custDataLst>
              <p:tags r:id="rId18"/>
            </p:custDataLst>
          </p:nvPr>
        </p:nvSpPr>
        <p:spPr bwMode="auto">
          <a:xfrm>
            <a:off x="8548689" y="4370388"/>
            <a:ext cx="1262063" cy="355600"/>
          </a:xfrm>
          <a:prstGeom prst="rect">
            <a:avLst/>
          </a:prstGeom>
          <a:solidFill>
            <a:srgbClr val="014793"/>
          </a:solidFill>
          <a:ln>
            <a:noFill/>
          </a:ln>
          <a:effectLst/>
        </p:spPr>
        <p:txBody>
          <a:bodyPr vert="horz" wrap="none" lIns="0" tIns="71438"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2ABB82E-CC2C-404C-A15F-B033CC76BB1C}" type="datetime'H''''i''dden'''''''' ''''''''''D''''''''''''''''''i''''''''m'">
              <a:rPr lang="en-US" altLang="en-US" sz="1400" smtClean="0">
                <a:solidFill>
                  <a:schemeClr val="bg1"/>
                </a:solidFill>
                <a:effectLst/>
                <a:latin typeface="+mn-lt"/>
                <a:cs typeface="+mn-cs"/>
              </a:rPr>
              <a:pPr marL="0" indent="0" algn="ctr">
                <a:spcBef>
                  <a:spcPct val="0"/>
                </a:spcBef>
                <a:spcAft>
                  <a:spcPct val="0"/>
                </a:spcAft>
                <a:buNone/>
              </a:pPr>
              <a:t>Hidden Dim</a:t>
            </a:fld>
            <a:endParaRPr lang="en-US" sz="1400">
              <a:solidFill>
                <a:schemeClr val="bg1"/>
              </a:solidFill>
              <a:latin typeface="+mn-lt"/>
              <a:cs typeface="+mn-cs"/>
            </a:endParaRPr>
          </a:p>
        </p:txBody>
      </p:sp>
      <p:sp>
        <p:nvSpPr>
          <p:cNvPr id="208" name="Text Placeholder 2">
            <a:extLst>
              <a:ext uri="{FF2B5EF4-FFF2-40B4-BE49-F238E27FC236}">
                <a16:creationId xmlns:a16="http://schemas.microsoft.com/office/drawing/2014/main" id="{05C85823-A03F-EA35-9CFC-3E16C7AB44D4}"/>
              </a:ext>
            </a:extLst>
          </p:cNvPr>
          <p:cNvSpPr txBox="1">
            <a:spLocks/>
          </p:cNvSpPr>
          <p:nvPr>
            <p:custDataLst>
              <p:tags r:id="rId19"/>
            </p:custDataLst>
          </p:nvPr>
        </p:nvSpPr>
        <p:spPr bwMode="auto">
          <a:xfrm>
            <a:off x="9810750" y="4370388"/>
            <a:ext cx="1244600" cy="355600"/>
          </a:xfrm>
          <a:prstGeom prst="rect">
            <a:avLst/>
          </a:prstGeom>
          <a:solidFill>
            <a:srgbClr val="014793"/>
          </a:solidFill>
          <a:ln>
            <a:noFill/>
          </a:ln>
          <a:effectLst/>
        </p:spPr>
        <p:txBody>
          <a:bodyPr vert="horz" wrap="none" lIns="0" tIns="71438" rIns="1588"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7061DA43-82B9-459C-AA35-E557FB56C586}" type="datetime'O''utp''u''''''''t ''''''''S''i''''''''''ze'''''''''">
              <a:rPr lang="en-US" altLang="en-US" sz="1400" smtClean="0">
                <a:solidFill>
                  <a:schemeClr val="bg1"/>
                </a:solidFill>
                <a:effectLst/>
                <a:latin typeface="+mn-lt"/>
                <a:cs typeface="+mn-cs"/>
              </a:rPr>
              <a:pPr marL="0" indent="0" algn="ctr">
                <a:spcBef>
                  <a:spcPct val="0"/>
                </a:spcBef>
                <a:spcAft>
                  <a:spcPct val="0"/>
                </a:spcAft>
                <a:buNone/>
              </a:pPr>
              <a:t>Output Size</a:t>
            </a:fld>
            <a:endParaRPr lang="en-US" sz="1400">
              <a:solidFill>
                <a:schemeClr val="bg1"/>
              </a:solidFill>
              <a:latin typeface="+mn-lt"/>
              <a:cs typeface="+mn-cs"/>
            </a:endParaRPr>
          </a:p>
        </p:txBody>
      </p:sp>
      <p:sp>
        <p:nvSpPr>
          <p:cNvPr id="209" name="Text Placeholder 2">
            <a:extLst>
              <a:ext uri="{FF2B5EF4-FFF2-40B4-BE49-F238E27FC236}">
                <a16:creationId xmlns:a16="http://schemas.microsoft.com/office/drawing/2014/main" id="{F85429D5-AF1B-9744-9C48-4CF07D75695C}"/>
              </a:ext>
            </a:extLst>
          </p:cNvPr>
          <p:cNvSpPr txBox="1">
            <a:spLocks/>
          </p:cNvSpPr>
          <p:nvPr>
            <p:custDataLst>
              <p:tags r:id="rId20"/>
            </p:custDataLst>
          </p:nvPr>
        </p:nvSpPr>
        <p:spPr bwMode="auto">
          <a:xfrm>
            <a:off x="6389688" y="4725988"/>
            <a:ext cx="1295400" cy="354013"/>
          </a:xfrm>
          <a:prstGeom prst="rect">
            <a:avLst/>
          </a:prstGeom>
          <a:solidFill>
            <a:srgbClr val="FFFFFF"/>
          </a:solidFill>
          <a:ln>
            <a:noFill/>
          </a:ln>
          <a:effec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8E085A13-60ED-4504-A26A-D2C4E12F7996}" type="datetime'''''''''''''''''''''4''''''''''''0''''''''0'''">
              <a:rPr lang="en-US" altLang="en-US" sz="1400" smtClean="0">
                <a:effectLst/>
                <a:latin typeface="+mn-lt"/>
                <a:cs typeface="+mn-cs"/>
              </a:rPr>
              <a:pPr marL="0" indent="0" algn="ctr">
                <a:spcBef>
                  <a:spcPct val="0"/>
                </a:spcBef>
                <a:spcAft>
                  <a:spcPct val="0"/>
                </a:spcAft>
                <a:buNone/>
              </a:pPr>
              <a:t>400</a:t>
            </a:fld>
            <a:endParaRPr lang="en-US" sz="1400">
              <a:latin typeface="+mn-lt"/>
              <a:cs typeface="+mn-cs"/>
            </a:endParaRPr>
          </a:p>
        </p:txBody>
      </p:sp>
      <p:sp>
        <p:nvSpPr>
          <p:cNvPr id="210" name="Text Placeholder 2">
            <a:extLst>
              <a:ext uri="{FF2B5EF4-FFF2-40B4-BE49-F238E27FC236}">
                <a16:creationId xmlns:a16="http://schemas.microsoft.com/office/drawing/2014/main" id="{2C7A6997-E071-C04A-88BB-ADEFA35E79FF}"/>
              </a:ext>
            </a:extLst>
          </p:cNvPr>
          <p:cNvSpPr txBox="1">
            <a:spLocks/>
          </p:cNvSpPr>
          <p:nvPr>
            <p:custDataLst>
              <p:tags r:id="rId21"/>
            </p:custDataLst>
          </p:nvPr>
        </p:nvSpPr>
        <p:spPr bwMode="auto">
          <a:xfrm>
            <a:off x="7685088" y="4725988"/>
            <a:ext cx="863600" cy="3540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1588"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09451A9-E766-4636-A286-A9E6B5AB9998}" type="datetime'''''''''2'''''''''''''''''''''''''''''''''">
              <a:rPr lang="en-US" altLang="en-US" sz="1400" smtClean="0">
                <a:latin typeface="+mn-lt"/>
                <a:cs typeface="+mn-cs"/>
              </a:rPr>
              <a:pPr marL="0" indent="0" algn="ctr">
                <a:spcBef>
                  <a:spcPct val="0"/>
                </a:spcBef>
                <a:spcAft>
                  <a:spcPct val="0"/>
                </a:spcAft>
                <a:buNone/>
              </a:pPr>
              <a:t>2</a:t>
            </a:fld>
            <a:endParaRPr lang="en-US" sz="1400">
              <a:latin typeface="+mn-lt"/>
              <a:cs typeface="+mn-cs"/>
            </a:endParaRPr>
          </a:p>
        </p:txBody>
      </p:sp>
      <p:sp>
        <p:nvSpPr>
          <p:cNvPr id="211" name="Text Placeholder 2">
            <a:extLst>
              <a:ext uri="{FF2B5EF4-FFF2-40B4-BE49-F238E27FC236}">
                <a16:creationId xmlns:a16="http://schemas.microsoft.com/office/drawing/2014/main" id="{1429E79B-9DCC-0B96-0B05-52400942FF3C}"/>
              </a:ext>
            </a:extLst>
          </p:cNvPr>
          <p:cNvSpPr txBox="1">
            <a:spLocks/>
          </p:cNvSpPr>
          <p:nvPr>
            <p:custDataLst>
              <p:tags r:id="rId22"/>
            </p:custDataLst>
          </p:nvPr>
        </p:nvSpPr>
        <p:spPr bwMode="auto">
          <a:xfrm>
            <a:off x="8548689" y="4725988"/>
            <a:ext cx="1262063" cy="354013"/>
          </a:xfrm>
          <a:prstGeom prst="rect">
            <a:avLst/>
          </a:prstGeom>
          <a:solidFill>
            <a:srgbClr val="FFFFFF"/>
          </a:solidFill>
          <a:ln>
            <a:noFill/>
          </a:ln>
          <a:effectLst/>
        </p:spPr>
        <p:txBody>
          <a:bodyPr vert="horz" wrap="none" lIns="0" tIns="6985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CE2DBACF-ABE3-4D68-8F6E-D3A035F870E8}" type="datetime'''''2''''''''''''''5''6'''''''''">
              <a:rPr lang="en-US" altLang="en-US" sz="1400" smtClean="0">
                <a:effectLst/>
                <a:latin typeface="+mn-lt"/>
                <a:cs typeface="+mn-cs"/>
              </a:rPr>
              <a:pPr marL="0" indent="0" algn="ctr">
                <a:spcBef>
                  <a:spcPct val="0"/>
                </a:spcBef>
                <a:spcAft>
                  <a:spcPct val="0"/>
                </a:spcAft>
                <a:buNone/>
              </a:pPr>
              <a:t>256</a:t>
            </a:fld>
            <a:endParaRPr lang="en-US" sz="1400">
              <a:latin typeface="+mn-lt"/>
              <a:cs typeface="+mn-cs"/>
            </a:endParaRPr>
          </a:p>
        </p:txBody>
      </p:sp>
      <p:sp>
        <p:nvSpPr>
          <p:cNvPr id="212" name="Text Placeholder 2">
            <a:extLst>
              <a:ext uri="{FF2B5EF4-FFF2-40B4-BE49-F238E27FC236}">
                <a16:creationId xmlns:a16="http://schemas.microsoft.com/office/drawing/2014/main" id="{6863285F-ABCF-761D-9A0F-8DA76B0D1FC0}"/>
              </a:ext>
            </a:extLst>
          </p:cNvPr>
          <p:cNvSpPr txBox="1">
            <a:spLocks/>
          </p:cNvSpPr>
          <p:nvPr>
            <p:custDataLst>
              <p:tags r:id="rId23"/>
            </p:custDataLst>
          </p:nvPr>
        </p:nvSpPr>
        <p:spPr bwMode="auto">
          <a:xfrm>
            <a:off x="9810750" y="4725988"/>
            <a:ext cx="1244600" cy="3540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9850" rIns="1588"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US" altLang="en-US" sz="1400">
                <a:latin typeface="+mn-lt"/>
                <a:cs typeface="+mn-cs"/>
              </a:rPr>
              <a:t>5</a:t>
            </a:r>
            <a:endParaRPr lang="en-US" sz="1400">
              <a:latin typeface="+mn-lt"/>
              <a:cs typeface="+mn-cs"/>
            </a:endParaRPr>
          </a:p>
        </p:txBody>
      </p:sp>
      <p:sp>
        <p:nvSpPr>
          <p:cNvPr id="2" name="Slide Number Placeholder 1">
            <a:extLst>
              <a:ext uri="{FF2B5EF4-FFF2-40B4-BE49-F238E27FC236}">
                <a16:creationId xmlns:a16="http://schemas.microsoft.com/office/drawing/2014/main" id="{A537C2C5-9C64-7FAA-964B-EA3C783CE088}"/>
              </a:ext>
            </a:extLst>
          </p:cNvPr>
          <p:cNvSpPr>
            <a:spLocks noGrp="1"/>
          </p:cNvSpPr>
          <p:nvPr>
            <p:ph type="sldNum" sz="quarter" idx="12"/>
          </p:nvPr>
        </p:nvSpPr>
        <p:spPr/>
        <p:txBody>
          <a:bodyPr/>
          <a:lstStyle/>
          <a:p>
            <a:fld id="{31FEFF75-79D2-EE46-877B-299D1510E681}" type="slidenum">
              <a:rPr lang="en-US" smtClean="0"/>
              <a:t>13</a:t>
            </a:fld>
            <a:endParaRPr lang="en-US"/>
          </a:p>
        </p:txBody>
      </p:sp>
    </p:spTree>
    <p:extLst>
      <p:ext uri="{BB962C8B-B14F-4D97-AF65-F5344CB8AC3E}">
        <p14:creationId xmlns:p14="http://schemas.microsoft.com/office/powerpoint/2010/main" val="1083633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8009A68-2144-EF5B-542D-E1A9B90853E6}"/>
              </a:ext>
            </a:extLst>
          </p:cNvPr>
          <p:cNvGraphicFramePr>
            <a:graphicFrameLocks noChangeAspect="1"/>
          </p:cNvGraphicFramePr>
          <p:nvPr>
            <p:custDataLst>
              <p:tags r:id="rId2"/>
            </p:custDataLst>
            <p:extLst>
              <p:ext uri="{D42A27DB-BD31-4B8C-83A1-F6EECF244321}">
                <p14:modId xmlns:p14="http://schemas.microsoft.com/office/powerpoint/2010/main" val="3809224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4" imgW="306" imgH="306" progId="TCLayout.ActiveDocument.1">
                  <p:embed/>
                </p:oleObj>
              </mc:Choice>
              <mc:Fallback>
                <p:oleObj name="think-cell Slide" r:id="rId4" imgW="306" imgH="306" progId="TCLayout.ActiveDocument.1">
                  <p:embed/>
                  <p:pic>
                    <p:nvPicPr>
                      <p:cNvPr id="6" name="think-cell data - do not delete" hidden="1">
                        <a:extLst>
                          <a:ext uri="{FF2B5EF4-FFF2-40B4-BE49-F238E27FC236}">
                            <a16:creationId xmlns:a16="http://schemas.microsoft.com/office/drawing/2014/main" id="{A8009A68-2144-EF5B-542D-E1A9B90853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Placeholder 7" descr="A computer with a graph on the screen&#10;&#10;Description automatically generated">
            <a:extLst>
              <a:ext uri="{FF2B5EF4-FFF2-40B4-BE49-F238E27FC236}">
                <a16:creationId xmlns:a16="http://schemas.microsoft.com/office/drawing/2014/main" id="{0F3E1A7E-F53A-36FE-4B19-CA548CB24D3A}"/>
              </a:ext>
            </a:extLst>
          </p:cNvPr>
          <p:cNvPicPr>
            <a:picLocks noGrp="1" noChangeAspect="1"/>
          </p:cNvPicPr>
          <p:nvPr>
            <p:ph type="pic" sz="quarter" idx="10"/>
          </p:nvPr>
        </p:nvPicPr>
        <p:blipFill>
          <a:blip r:embed="rId6">
            <a:duotone>
              <a:prstClr val="black"/>
              <a:schemeClr val="accent3">
                <a:tint val="45000"/>
                <a:satMod val="400000"/>
              </a:schemeClr>
            </a:duotone>
            <a:alphaModFix amt="20000"/>
          </a:blip>
          <a:srcRect t="6461" b="6461"/>
          <a:stretch>
            <a:fillRect/>
          </a:stretch>
        </p:blipFill>
        <p:spPr/>
      </p:pic>
      <p:sp>
        <p:nvSpPr>
          <p:cNvPr id="3" name="Text Placeholder 2">
            <a:extLst>
              <a:ext uri="{FF2B5EF4-FFF2-40B4-BE49-F238E27FC236}">
                <a16:creationId xmlns:a16="http://schemas.microsoft.com/office/drawing/2014/main" id="{B25D3ACA-5C36-40C4-2C4C-2825F76A5F67}"/>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994CC2E9-03F5-DB2E-DAA1-4D029477527F}"/>
              </a:ext>
            </a:extLst>
          </p:cNvPr>
          <p:cNvSpPr>
            <a:spLocks noGrp="1"/>
          </p:cNvSpPr>
          <p:nvPr>
            <p:ph type="ctrTitle"/>
          </p:nvPr>
        </p:nvSpPr>
        <p:spPr>
          <a:xfrm>
            <a:off x="1524000" y="2715790"/>
            <a:ext cx="5855266" cy="2387600"/>
          </a:xfrm>
        </p:spPr>
        <p:txBody>
          <a:bodyPr vert="horz"/>
          <a:lstStyle/>
          <a:p>
            <a:r>
              <a:rPr lang="en-US"/>
              <a:t>5.</a:t>
            </a:r>
            <a:br>
              <a:rPr lang="en-US"/>
            </a:br>
            <a:r>
              <a:rPr lang="en-US"/>
              <a:t>implementation</a:t>
            </a:r>
          </a:p>
        </p:txBody>
      </p:sp>
    </p:spTree>
    <p:extLst>
      <p:ext uri="{BB962C8B-B14F-4D97-AF65-F5344CB8AC3E}">
        <p14:creationId xmlns:p14="http://schemas.microsoft.com/office/powerpoint/2010/main" val="336694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1295A37-8537-C97C-7C81-F97EC0F30673}"/>
              </a:ext>
            </a:extLst>
          </p:cNvPr>
          <p:cNvGraphicFramePr>
            <a:graphicFrameLocks noChangeAspect="1"/>
          </p:cNvGraphicFramePr>
          <p:nvPr>
            <p:custDataLst>
              <p:tags r:id="rId2"/>
            </p:custDataLst>
            <p:extLst>
              <p:ext uri="{D42A27DB-BD31-4B8C-83A1-F6EECF244321}">
                <p14:modId xmlns:p14="http://schemas.microsoft.com/office/powerpoint/2010/main" val="17996298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386" name="think-cell Slide" r:id="rId9" imgW="7772400" imgH="10058400" progId="TCLayout.ActiveDocument.1">
                  <p:embed/>
                </p:oleObj>
              </mc:Choice>
              <mc:Fallback>
                <p:oleObj name="think-cell Slide" r:id="rId9" imgW="7772400" imgH="10058400" progId="TCLayout.ActiveDocument.1">
                  <p:embed/>
                  <p:pic>
                    <p:nvPicPr>
                      <p:cNvPr id="4" name="think-cell data - do not delete" hidden="1">
                        <a:extLst>
                          <a:ext uri="{FF2B5EF4-FFF2-40B4-BE49-F238E27FC236}">
                            <a16:creationId xmlns:a16="http://schemas.microsoft.com/office/drawing/2014/main" id="{71295A37-8537-C97C-7C81-F97EC0F30673}"/>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vert="horz"/>
          <a:lstStyle/>
          <a:p>
            <a:r>
              <a:rPr lang="en-US"/>
              <a:t>Implementation</a:t>
            </a:r>
          </a:p>
        </p:txBody>
      </p:sp>
      <p:sp>
        <p:nvSpPr>
          <p:cNvPr id="11" name="Text Placeholder 2">
            <a:extLst>
              <a:ext uri="{FF2B5EF4-FFF2-40B4-BE49-F238E27FC236}">
                <a16:creationId xmlns:a16="http://schemas.microsoft.com/office/drawing/2014/main" id="{27396B18-2780-B90F-19C7-5DE3CC6676CC}"/>
              </a:ext>
            </a:extLst>
          </p:cNvPr>
          <p:cNvSpPr txBox="1">
            <a:spLocks/>
          </p:cNvSpPr>
          <p:nvPr>
            <p:custDataLst>
              <p:tags r:id="rId3"/>
            </p:custDataLst>
          </p:nvPr>
        </p:nvSpPr>
        <p:spPr bwMode="auto">
          <a:xfrm>
            <a:off x="1627188" y="2239963"/>
            <a:ext cx="4795838" cy="558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kern="100">
              <a:solidFill>
                <a:srgbClr val="000000"/>
              </a:solidFill>
              <a:latin typeface="+mn-lt"/>
              <a:ea typeface="+mn-lt"/>
              <a:cs typeface="+mn-lt"/>
              <a:sym typeface="+mn-lt"/>
            </a:endParaRPr>
          </a:p>
          <a:p>
            <a:pPr marL="0" indent="0">
              <a:spcBef>
                <a:spcPts val="0"/>
              </a:spcBef>
              <a:buNone/>
            </a:pPr>
            <a:r>
              <a:rPr lang="en-US" sz="1800" b="1">
                <a:solidFill>
                  <a:srgbClr val="000000"/>
                </a:solidFill>
                <a:latin typeface="+mn-lt"/>
                <a:ea typeface="+mn-lt"/>
                <a:cs typeface="+mn-lt"/>
                <a:sym typeface="+mn-lt"/>
              </a:rPr>
              <a:t> Hyperparameters Tuning </a:t>
            </a:r>
            <a:endParaRPr lang="en-US" sz="1800">
              <a:effectLst/>
              <a:latin typeface="+mn-lt"/>
              <a:ea typeface="+mn-lt"/>
              <a:cs typeface="+mn-lt"/>
              <a:sym typeface="+mn-lt"/>
            </a:endParaRPr>
          </a:p>
        </p:txBody>
      </p:sp>
      <p:sp>
        <p:nvSpPr>
          <p:cNvPr id="19" name="Text Placeholder 2">
            <a:extLst>
              <a:ext uri="{FF2B5EF4-FFF2-40B4-BE49-F238E27FC236}">
                <a16:creationId xmlns:a16="http://schemas.microsoft.com/office/drawing/2014/main" id="{3B9D6C5B-2F8D-852E-90C3-D42F476B23CA}"/>
              </a:ext>
            </a:extLst>
          </p:cNvPr>
          <p:cNvSpPr txBox="1">
            <a:spLocks/>
          </p:cNvSpPr>
          <p:nvPr>
            <p:custDataLst>
              <p:tags r:id="rId4"/>
            </p:custDataLst>
          </p:nvPr>
        </p:nvSpPr>
        <p:spPr bwMode="auto">
          <a:xfrm>
            <a:off x="6423025" y="2239963"/>
            <a:ext cx="4894263" cy="558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71438"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a:latin typeface="+mn-lt"/>
              <a:ea typeface="+mn-lt"/>
              <a:cs typeface="+mn-lt"/>
              <a:sym typeface="+mn-lt"/>
            </a:endParaRPr>
          </a:p>
          <a:p>
            <a:pPr marL="0" indent="0">
              <a:spcBef>
                <a:spcPts val="0"/>
              </a:spcBef>
              <a:buNone/>
            </a:pPr>
            <a:r>
              <a:rPr lang="en-US" sz="1800" b="1">
                <a:solidFill>
                  <a:srgbClr val="000000"/>
                </a:solidFill>
                <a:latin typeface="+mn-lt"/>
                <a:ea typeface="+mn-lt"/>
                <a:cs typeface="+mn-lt"/>
                <a:sym typeface="+mn-lt"/>
              </a:rPr>
              <a:t>Up-Sampling</a:t>
            </a:r>
            <a:endParaRPr lang="en-US" sz="1400">
              <a:latin typeface="+mn-lt"/>
              <a:ea typeface="+mn-lt"/>
              <a:cs typeface="+mn-lt"/>
              <a:sym typeface="+mn-lt"/>
            </a:endParaRPr>
          </a:p>
        </p:txBody>
      </p:sp>
      <p:sp>
        <p:nvSpPr>
          <p:cNvPr id="38" name="Text Placeholder 2">
            <a:extLst>
              <a:ext uri="{FF2B5EF4-FFF2-40B4-BE49-F238E27FC236}">
                <a16:creationId xmlns:a16="http://schemas.microsoft.com/office/drawing/2014/main" id="{BEE59C52-2AB9-5474-D2D4-9DACC35A834A}"/>
              </a:ext>
            </a:extLst>
          </p:cNvPr>
          <p:cNvSpPr txBox="1">
            <a:spLocks/>
          </p:cNvSpPr>
          <p:nvPr>
            <p:custDataLst>
              <p:tags r:id="rId5"/>
            </p:custDataLst>
          </p:nvPr>
        </p:nvSpPr>
        <p:spPr bwMode="auto">
          <a:xfrm>
            <a:off x="1627188" y="2798764"/>
            <a:ext cx="4795838" cy="28987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29540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400">
                <a:latin typeface="+mn-lt"/>
                <a:ea typeface="+mn-lt"/>
                <a:cs typeface="+mn-lt"/>
                <a:sym typeface="+mn-lt"/>
              </a:rPr>
              <a:t>Reducing embedding dimension from 400 to 100 </a:t>
            </a:r>
          </a:p>
          <a:p>
            <a:pPr>
              <a:lnSpc>
                <a:spcPct val="150000"/>
              </a:lnSpc>
              <a:spcBef>
                <a:spcPts val="0"/>
              </a:spcBef>
            </a:pPr>
            <a:r>
              <a:rPr lang="en-US" sz="1400">
                <a:effectLst/>
                <a:latin typeface="+mn-lt"/>
                <a:ea typeface="+mn-lt"/>
                <a:cs typeface="+mn-lt"/>
                <a:sym typeface="+mn-lt"/>
              </a:rPr>
              <a:t>Add L2 regulariza</a:t>
            </a:r>
            <a:r>
              <a:rPr lang="en-US" sz="1400">
                <a:latin typeface="+mn-lt"/>
                <a:ea typeface="+mn-lt"/>
                <a:cs typeface="+mn-lt"/>
                <a:sym typeface="+mn-lt"/>
              </a:rPr>
              <a:t>tion </a:t>
            </a:r>
          </a:p>
          <a:p>
            <a:pPr>
              <a:lnSpc>
                <a:spcPct val="150000"/>
              </a:lnSpc>
              <a:spcBef>
                <a:spcPts val="0"/>
              </a:spcBef>
            </a:pPr>
            <a:r>
              <a:rPr lang="en-US" sz="1400">
                <a:latin typeface="+mn-lt"/>
                <a:ea typeface="+mn-lt"/>
                <a:cs typeface="+mn-lt"/>
                <a:sym typeface="+mn-lt"/>
              </a:rPr>
              <a:t>Reducing epochs as early stop</a:t>
            </a:r>
          </a:p>
          <a:p>
            <a:pPr>
              <a:lnSpc>
                <a:spcPct val="150000"/>
              </a:lnSpc>
              <a:spcBef>
                <a:spcPts val="0"/>
              </a:spcBef>
            </a:pPr>
            <a:r>
              <a:rPr lang="en-US" sz="1400" kern="100">
                <a:solidFill>
                  <a:srgbClr val="000000"/>
                </a:solidFill>
                <a:effectLst/>
                <a:latin typeface="+mn-lt"/>
                <a:ea typeface="Times New Roman" panose="02020603050405020304" pitchFamily="18" charset="0"/>
                <a:cs typeface="Arial" panose="020B0604020202020204" pitchFamily="34" charset="0"/>
              </a:rPr>
              <a:t>validation loss curve performs a better decreasing trend</a:t>
            </a:r>
            <a:endParaRPr lang="en-US" sz="1400">
              <a:effectLst/>
              <a:latin typeface="+mn-lt"/>
              <a:ea typeface="+mn-lt"/>
              <a:cs typeface="+mn-lt"/>
              <a:sym typeface="+mn-lt"/>
            </a:endParaRPr>
          </a:p>
          <a:p>
            <a:pPr marL="0" marR="0" lvl="0" indent="0">
              <a:lnSpc>
                <a:spcPct val="150000"/>
              </a:lnSpc>
              <a:spcBef>
                <a:spcPts val="0"/>
              </a:spcBef>
              <a:spcAft>
                <a:spcPts val="0"/>
              </a:spcAft>
              <a:buNone/>
            </a:pPr>
            <a:endParaRPr lang="en-US" sz="1400">
              <a:effectLst/>
              <a:latin typeface="+mn-lt"/>
              <a:ea typeface="+mn-lt"/>
              <a:cs typeface="+mn-lt"/>
              <a:sym typeface="+mn-lt"/>
            </a:endParaRPr>
          </a:p>
        </p:txBody>
      </p:sp>
      <p:sp>
        <p:nvSpPr>
          <p:cNvPr id="87" name="Text Placeholder 2">
            <a:extLst>
              <a:ext uri="{FF2B5EF4-FFF2-40B4-BE49-F238E27FC236}">
                <a16:creationId xmlns:a16="http://schemas.microsoft.com/office/drawing/2014/main" id="{11E38455-FDFA-B61A-BD4E-BC8FB934BF7A}"/>
              </a:ext>
            </a:extLst>
          </p:cNvPr>
          <p:cNvSpPr txBox="1">
            <a:spLocks/>
          </p:cNvSpPr>
          <p:nvPr>
            <p:custDataLst>
              <p:tags r:id="rId6"/>
            </p:custDataLst>
          </p:nvPr>
        </p:nvSpPr>
        <p:spPr bwMode="auto">
          <a:xfrm>
            <a:off x="6423025" y="2798764"/>
            <a:ext cx="4894263" cy="28987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400" b="1">
                <a:latin typeface="+mn-lt"/>
                <a:ea typeface="+mn-lt"/>
                <a:cs typeface="+mn-lt"/>
                <a:sym typeface="+mn-lt"/>
              </a:rPr>
              <a:t>Problem</a:t>
            </a:r>
          </a:p>
          <a:p>
            <a:pPr>
              <a:lnSpc>
                <a:spcPct val="150000"/>
              </a:lnSpc>
              <a:spcBef>
                <a:spcPts val="0"/>
              </a:spcBef>
            </a:pPr>
            <a:r>
              <a:rPr lang="en-US" sz="1400">
                <a:solidFill>
                  <a:srgbClr val="000000"/>
                </a:solidFill>
                <a:effectLst/>
                <a:latin typeface="+mn-lt"/>
                <a:ea typeface="Times New Roman" panose="02020603050405020304" pitchFamily="18" charset="0"/>
                <a:cs typeface="Arial" panose="020B0604020202020204" pitchFamily="34" charset="0"/>
              </a:rPr>
              <a:t>handling the proportion of positive sentiment</a:t>
            </a:r>
          </a:p>
          <a:p>
            <a:pPr marL="0" indent="0">
              <a:lnSpc>
                <a:spcPct val="150000"/>
              </a:lnSpc>
              <a:spcBef>
                <a:spcPts val="0"/>
              </a:spcBef>
              <a:buNone/>
            </a:pPr>
            <a:r>
              <a:rPr lang="en-US" sz="1400" b="1">
                <a:latin typeface="+mn-lt"/>
                <a:ea typeface="+mn-lt"/>
                <a:cs typeface="+mn-lt"/>
                <a:sym typeface="+mn-lt"/>
              </a:rPr>
              <a:t> Solution</a:t>
            </a:r>
          </a:p>
          <a:p>
            <a:pPr>
              <a:lnSpc>
                <a:spcPct val="150000"/>
              </a:lnSpc>
              <a:spcBef>
                <a:spcPts val="0"/>
              </a:spcBef>
            </a:pPr>
            <a:r>
              <a:rPr lang="en-US" sz="1400">
                <a:solidFill>
                  <a:srgbClr val="000000"/>
                </a:solidFill>
                <a:latin typeface="+mn-lt"/>
                <a:ea typeface="Times New Roman" panose="02020603050405020304" pitchFamily="18" charset="0"/>
                <a:cs typeface="Arial" panose="020B0604020202020204" pitchFamily="34" charset="0"/>
              </a:rPr>
              <a:t>I</a:t>
            </a:r>
            <a:r>
              <a:rPr lang="en-US" sz="1400">
                <a:solidFill>
                  <a:srgbClr val="000000"/>
                </a:solidFill>
                <a:effectLst/>
                <a:latin typeface="+mn-lt"/>
                <a:ea typeface="Times New Roman" panose="02020603050405020304" pitchFamily="18" charset="0"/>
                <a:cs typeface="Arial" panose="020B0604020202020204" pitchFamily="34" charset="0"/>
              </a:rPr>
              <a:t>ncreasing the sample proportion of unrecommend reviews</a:t>
            </a:r>
          </a:p>
          <a:p>
            <a:pPr marL="0" indent="0">
              <a:lnSpc>
                <a:spcPct val="150000"/>
              </a:lnSpc>
              <a:spcBef>
                <a:spcPts val="0"/>
              </a:spcBef>
              <a:buNone/>
            </a:pPr>
            <a:r>
              <a:rPr lang="en-US" sz="1400" b="1">
                <a:solidFill>
                  <a:srgbClr val="000000"/>
                </a:solidFill>
                <a:latin typeface="+mn-lt"/>
                <a:ea typeface="+mn-lt"/>
                <a:cs typeface="Arial" panose="020B0604020202020204" pitchFamily="34" charset="0"/>
                <a:sym typeface="+mn-lt"/>
              </a:rPr>
              <a:t>Result</a:t>
            </a:r>
            <a:endParaRPr lang="en-US" sz="1400" b="1">
              <a:latin typeface="+mn-lt"/>
              <a:ea typeface="+mn-lt"/>
              <a:cs typeface="+mn-lt"/>
              <a:sym typeface="+mn-lt"/>
            </a:endParaRPr>
          </a:p>
          <a:p>
            <a:pPr marL="0">
              <a:lnSpc>
                <a:spcPct val="150000"/>
              </a:lnSpc>
              <a:spcBef>
                <a:spcPts val="0"/>
              </a:spcBef>
            </a:pPr>
            <a:r>
              <a:rPr lang="en-US" sz="1400">
                <a:solidFill>
                  <a:srgbClr val="000000"/>
                </a:solidFill>
                <a:latin typeface="+mn-lt"/>
                <a:ea typeface="Times New Roman" panose="02020603050405020304" pitchFamily="18" charset="0"/>
                <a:cs typeface="Arial" panose="020B0604020202020204" pitchFamily="34" charset="0"/>
              </a:rPr>
              <a:t>R</a:t>
            </a:r>
            <a:r>
              <a:rPr lang="en-US" sz="1400">
                <a:solidFill>
                  <a:srgbClr val="000000"/>
                </a:solidFill>
                <a:effectLst/>
                <a:latin typeface="+mn-lt"/>
                <a:ea typeface="Times New Roman" panose="02020603050405020304" pitchFamily="18" charset="0"/>
                <a:cs typeface="Arial" panose="020B0604020202020204" pitchFamily="34" charset="0"/>
              </a:rPr>
              <a:t>ecommend an unrecommend review is 54.4% to 45.6%, and </a:t>
            </a:r>
          </a:p>
          <a:p>
            <a:pPr marL="0">
              <a:lnSpc>
                <a:spcPct val="150000"/>
              </a:lnSpc>
              <a:spcBef>
                <a:spcPts val="0"/>
              </a:spcBef>
            </a:pPr>
            <a:r>
              <a:rPr lang="en-US" sz="1400">
                <a:solidFill>
                  <a:srgbClr val="000000"/>
                </a:solidFill>
                <a:effectLst/>
                <a:latin typeface="+mn-lt"/>
                <a:ea typeface="Times New Roman" panose="02020603050405020304" pitchFamily="18" charset="0"/>
                <a:cs typeface="Arial" panose="020B0604020202020204" pitchFamily="34" charset="0"/>
              </a:rPr>
              <a:t>Testing accuracy for binary classification increased from 87% to 92%.</a:t>
            </a:r>
            <a:endParaRPr lang="en-US" sz="1400">
              <a:effectLst/>
              <a:latin typeface="+mn-lt"/>
              <a:ea typeface="PMingLiU" panose="02020500000000000000" pitchFamily="18" charset="-120"/>
              <a:cs typeface="Arial" panose="020B0604020202020204" pitchFamily="34" charset="0"/>
            </a:endParaRPr>
          </a:p>
          <a:p>
            <a:pPr marL="0">
              <a:lnSpc>
                <a:spcPct val="150000"/>
              </a:lnSpc>
              <a:spcBef>
                <a:spcPts val="0"/>
              </a:spcBef>
            </a:pP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a:lnSpc>
                <a:spcPct val="150000"/>
              </a:lnSpc>
              <a:spcBef>
                <a:spcPts val="0"/>
              </a:spcBef>
            </a:pPr>
            <a:endParaRPr lang="en-US" sz="1400">
              <a:latin typeface="+mn-lt"/>
              <a:ea typeface="+mn-lt"/>
              <a:cs typeface="+mn-lt"/>
              <a:sym typeface="+mn-lt"/>
            </a:endParaRPr>
          </a:p>
        </p:txBody>
      </p:sp>
      <p:sp>
        <p:nvSpPr>
          <p:cNvPr id="2" name="Slide Number Placeholder 1">
            <a:extLst>
              <a:ext uri="{FF2B5EF4-FFF2-40B4-BE49-F238E27FC236}">
                <a16:creationId xmlns:a16="http://schemas.microsoft.com/office/drawing/2014/main" id="{58A7FD08-FC87-2E58-F00D-7A992D99E90A}"/>
              </a:ext>
            </a:extLst>
          </p:cNvPr>
          <p:cNvSpPr>
            <a:spLocks noGrp="1"/>
          </p:cNvSpPr>
          <p:nvPr>
            <p:ph type="sldNum" sz="quarter" idx="12"/>
          </p:nvPr>
        </p:nvSpPr>
        <p:spPr/>
        <p:txBody>
          <a:bodyPr/>
          <a:lstStyle/>
          <a:p>
            <a:fld id="{31FEFF75-79D2-EE46-877B-299D1510E681}" type="slidenum">
              <a:rPr lang="en-US" smtClean="0"/>
              <a:t>15</a:t>
            </a:fld>
            <a:endParaRPr lang="en-US"/>
          </a:p>
        </p:txBody>
      </p:sp>
      <p:cxnSp>
        <p:nvCxnSpPr>
          <p:cNvPr id="118" name="Straight Connector 117">
            <a:extLst>
              <a:ext uri="{FF2B5EF4-FFF2-40B4-BE49-F238E27FC236}">
                <a16:creationId xmlns:a16="http://schemas.microsoft.com/office/drawing/2014/main" id="{7394E25A-50CC-2CCD-C53C-2A930546FA8F}"/>
              </a:ext>
            </a:extLst>
          </p:cNvPr>
          <p:cNvCxnSpPr>
            <a:cxnSpLocks/>
          </p:cNvCxnSpPr>
          <p:nvPr/>
        </p:nvCxnSpPr>
        <p:spPr>
          <a:xfrm>
            <a:off x="6200384" y="1603375"/>
            <a:ext cx="0" cy="4899545"/>
          </a:xfrm>
          <a:prstGeom prst="line">
            <a:avLst/>
          </a:prstGeom>
          <a:ln w="28575">
            <a:solidFill>
              <a:srgbClr val="034793">
                <a:alpha val="68000"/>
              </a:srgb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470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2F3740A-9C09-E2CE-585E-0E489B5945FD}"/>
              </a:ext>
            </a:extLst>
          </p:cNvPr>
          <p:cNvGraphicFramePr>
            <a:graphicFrameLocks noChangeAspect="1"/>
          </p:cNvGraphicFramePr>
          <p:nvPr>
            <p:custDataLst>
              <p:tags r:id="rId2"/>
            </p:custDataLst>
            <p:extLst>
              <p:ext uri="{D42A27DB-BD31-4B8C-83A1-F6EECF244321}">
                <p14:modId xmlns:p14="http://schemas.microsoft.com/office/powerpoint/2010/main" val="20827455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306" imgH="306" progId="TCLayout.ActiveDocument.1">
                  <p:embed/>
                </p:oleObj>
              </mc:Choice>
              <mc:Fallback>
                <p:oleObj name="think-cell Slide" r:id="rId4" imgW="306" imgH="306" progId="TCLayout.ActiveDocument.1">
                  <p:embed/>
                  <p:pic>
                    <p:nvPicPr>
                      <p:cNvPr id="7" name="think-cell data - do not delete" hidden="1">
                        <a:extLst>
                          <a:ext uri="{FF2B5EF4-FFF2-40B4-BE49-F238E27FC236}">
                            <a16:creationId xmlns:a16="http://schemas.microsoft.com/office/drawing/2014/main" id="{02F3740A-9C09-E2CE-585E-0E489B5945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descr="A close-up of a person's hands holding a pen and writing on a piece of paper&#10;&#10;Description automatically generated">
            <a:extLst>
              <a:ext uri="{FF2B5EF4-FFF2-40B4-BE49-F238E27FC236}">
                <a16:creationId xmlns:a16="http://schemas.microsoft.com/office/drawing/2014/main" id="{84DF93EB-08F4-3F44-8D2A-56D04EF213DD}"/>
              </a:ext>
            </a:extLst>
          </p:cNvPr>
          <p:cNvPicPr>
            <a:picLocks noGrp="1" noChangeAspect="1"/>
          </p:cNvPicPr>
          <p:nvPr>
            <p:ph type="pic" sz="quarter" idx="10"/>
          </p:nvPr>
        </p:nvPicPr>
        <p:blipFill>
          <a:blip r:embed="rId6">
            <a:alphaModFix amt="20000"/>
            <a:duotone>
              <a:prstClr val="black"/>
              <a:schemeClr val="accent3">
                <a:tint val="45000"/>
                <a:satMod val="400000"/>
              </a:schemeClr>
            </a:duotone>
          </a:blip>
          <a:srcRect t="3532" b="3532"/>
          <a:stretch>
            <a:fillRect/>
          </a:stretch>
        </p:blipFill>
        <p:spPr/>
      </p:pic>
      <p:sp>
        <p:nvSpPr>
          <p:cNvPr id="3" name="Text Placeholder 2">
            <a:extLst>
              <a:ext uri="{FF2B5EF4-FFF2-40B4-BE49-F238E27FC236}">
                <a16:creationId xmlns:a16="http://schemas.microsoft.com/office/drawing/2014/main" id="{92EBB703-E908-1905-91DE-205A3A8F267C}"/>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95469595-63EF-BFBC-2067-AE4C5FF02644}"/>
              </a:ext>
            </a:extLst>
          </p:cNvPr>
          <p:cNvSpPr>
            <a:spLocks noGrp="1"/>
          </p:cNvSpPr>
          <p:nvPr>
            <p:ph type="ctrTitle"/>
          </p:nvPr>
        </p:nvSpPr>
        <p:spPr/>
        <p:txBody>
          <a:bodyPr vert="horz"/>
          <a:lstStyle/>
          <a:p>
            <a:r>
              <a:rPr lang="en-US"/>
              <a:t>6.</a:t>
            </a:r>
            <a:br>
              <a:rPr lang="en-US"/>
            </a:br>
            <a:r>
              <a:rPr lang="en-US"/>
              <a:t>Results and evaluation</a:t>
            </a:r>
          </a:p>
        </p:txBody>
      </p:sp>
    </p:spTree>
    <p:extLst>
      <p:ext uri="{BB962C8B-B14F-4D97-AF65-F5344CB8AC3E}">
        <p14:creationId xmlns:p14="http://schemas.microsoft.com/office/powerpoint/2010/main" val="415912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1295A37-8537-C97C-7C81-F97EC0F30673}"/>
              </a:ext>
            </a:extLst>
          </p:cNvPr>
          <p:cNvGraphicFramePr>
            <a:graphicFrameLocks noChangeAspect="1"/>
          </p:cNvGraphicFramePr>
          <p:nvPr>
            <p:custDataLst>
              <p:tags r:id="rId2"/>
            </p:custDataLst>
            <p:extLst>
              <p:ext uri="{D42A27DB-BD31-4B8C-83A1-F6EECF244321}">
                <p14:modId xmlns:p14="http://schemas.microsoft.com/office/powerpoint/2010/main" val="225457007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34" name="think-cell Slide" r:id="rId10" imgW="7772400" imgH="10058400" progId="TCLayout.ActiveDocument.1">
                  <p:embed/>
                </p:oleObj>
              </mc:Choice>
              <mc:Fallback>
                <p:oleObj name="think-cell Slide" r:id="rId10" imgW="7772400" imgH="10058400" progId="TCLayout.ActiveDocument.1">
                  <p:embed/>
                  <p:pic>
                    <p:nvPicPr>
                      <p:cNvPr id="4" name="think-cell data - do not delete" hidden="1">
                        <a:extLst>
                          <a:ext uri="{FF2B5EF4-FFF2-40B4-BE49-F238E27FC236}">
                            <a16:creationId xmlns:a16="http://schemas.microsoft.com/office/drawing/2014/main" id="{71295A37-8537-C97C-7C81-F97EC0F30673}"/>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vert="horz"/>
          <a:lstStyle/>
          <a:p>
            <a:r>
              <a:rPr lang="en-US">
                <a:latin typeface="Sagona ExtraLight"/>
              </a:rPr>
              <a:t>Results And evaluation</a:t>
            </a:r>
            <a:endParaRPr lang="en-US"/>
          </a:p>
        </p:txBody>
      </p:sp>
      <p:sp>
        <p:nvSpPr>
          <p:cNvPr id="11" name="Text Placeholder 2">
            <a:extLst>
              <a:ext uri="{FF2B5EF4-FFF2-40B4-BE49-F238E27FC236}">
                <a16:creationId xmlns:a16="http://schemas.microsoft.com/office/drawing/2014/main" id="{27396B18-2780-B90F-19C7-5DE3CC6676CC}"/>
              </a:ext>
            </a:extLst>
          </p:cNvPr>
          <p:cNvSpPr txBox="1">
            <a:spLocks/>
          </p:cNvSpPr>
          <p:nvPr>
            <p:custDataLst>
              <p:tags r:id="rId3"/>
            </p:custDataLst>
          </p:nvPr>
        </p:nvSpPr>
        <p:spPr bwMode="auto">
          <a:xfrm>
            <a:off x="1604096" y="2213120"/>
            <a:ext cx="5157788" cy="2809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635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a:solidFill>
                  <a:srgbClr val="000000"/>
                </a:solidFill>
                <a:latin typeface="+mn-lt"/>
                <a:ea typeface="+mn-lt"/>
                <a:cs typeface="+mn-lt"/>
                <a:sym typeface="+mn-lt"/>
              </a:rPr>
              <a:t>LSTM for Binary Prediction</a:t>
            </a:r>
            <a:endParaRPr lang="en-US" sz="1800">
              <a:effectLst/>
              <a:latin typeface="+mn-lt"/>
              <a:ea typeface="+mn-lt"/>
              <a:cs typeface="+mn-lt"/>
              <a:sym typeface="+mn-lt"/>
            </a:endParaRPr>
          </a:p>
        </p:txBody>
      </p:sp>
      <p:sp>
        <p:nvSpPr>
          <p:cNvPr id="19" name="Text Placeholder 2">
            <a:extLst>
              <a:ext uri="{FF2B5EF4-FFF2-40B4-BE49-F238E27FC236}">
                <a16:creationId xmlns:a16="http://schemas.microsoft.com/office/drawing/2014/main" id="{3B9D6C5B-2F8D-852E-90C3-D42F476B23CA}"/>
              </a:ext>
            </a:extLst>
          </p:cNvPr>
          <p:cNvSpPr txBox="1">
            <a:spLocks/>
          </p:cNvSpPr>
          <p:nvPr>
            <p:custDataLst>
              <p:tags r:id="rId4"/>
            </p:custDataLst>
          </p:nvPr>
        </p:nvSpPr>
        <p:spPr bwMode="auto">
          <a:xfrm>
            <a:off x="6761884" y="2213120"/>
            <a:ext cx="4532313" cy="2809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635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a:latin typeface="+mn-lt"/>
                <a:ea typeface="+mn-lt"/>
                <a:cs typeface="+mn-lt"/>
                <a:sym typeface="+mn-lt"/>
              </a:rPr>
              <a:t>LSTM for Multi-Class Prediction</a:t>
            </a:r>
          </a:p>
        </p:txBody>
      </p:sp>
      <p:sp>
        <p:nvSpPr>
          <p:cNvPr id="38" name="Text Placeholder 2">
            <a:extLst>
              <a:ext uri="{FF2B5EF4-FFF2-40B4-BE49-F238E27FC236}">
                <a16:creationId xmlns:a16="http://schemas.microsoft.com/office/drawing/2014/main" id="{BEE59C52-2AB9-5474-D2D4-9DACC35A834A}"/>
              </a:ext>
            </a:extLst>
          </p:cNvPr>
          <p:cNvSpPr txBox="1">
            <a:spLocks/>
          </p:cNvSpPr>
          <p:nvPr>
            <p:custDataLst>
              <p:tags r:id="rId5"/>
            </p:custDataLst>
          </p:nvPr>
        </p:nvSpPr>
        <p:spPr bwMode="auto">
          <a:xfrm>
            <a:off x="1604096" y="2494108"/>
            <a:ext cx="5157788" cy="7032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5088" rIns="0" bIns="212725"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400">
                <a:latin typeface="+mn-lt"/>
                <a:ea typeface="+mn-lt"/>
                <a:cs typeface="+mn-lt"/>
                <a:sym typeface="+mn-lt"/>
              </a:rPr>
              <a:t>Test Loss: 0.163</a:t>
            </a:r>
          </a:p>
          <a:p>
            <a:pPr>
              <a:spcBef>
                <a:spcPts val="0"/>
              </a:spcBef>
            </a:pPr>
            <a:r>
              <a:rPr lang="en-US" sz="1400">
                <a:latin typeface="+mn-lt"/>
                <a:ea typeface="+mn-lt"/>
                <a:cs typeface="+mn-lt"/>
              </a:rPr>
              <a:t>Baseline Accuracy: 87%</a:t>
            </a:r>
            <a:endParaRPr lang="en-US" sz="1400">
              <a:latin typeface="+mn-lt"/>
              <a:ea typeface="+mn-lt"/>
              <a:cs typeface="+mn-lt"/>
              <a:sym typeface="+mn-lt"/>
            </a:endParaRPr>
          </a:p>
          <a:p>
            <a:pPr>
              <a:spcBef>
                <a:spcPts val="0"/>
              </a:spcBef>
            </a:pPr>
            <a:r>
              <a:rPr lang="en-US" sz="1400">
                <a:latin typeface="+mn-lt"/>
                <a:ea typeface="+mn-lt"/>
                <a:cs typeface="+mn-lt"/>
                <a:sym typeface="+mn-lt"/>
              </a:rPr>
              <a:t>Test Accuracy: 93%</a:t>
            </a:r>
            <a:endParaRPr lang="en-US" sz="1400">
              <a:latin typeface="+mn-lt"/>
              <a:ea typeface="+mn-lt"/>
              <a:cs typeface="+mn-lt"/>
            </a:endParaRPr>
          </a:p>
        </p:txBody>
      </p:sp>
      <p:sp>
        <p:nvSpPr>
          <p:cNvPr id="87" name="Text Placeholder 2">
            <a:extLst>
              <a:ext uri="{FF2B5EF4-FFF2-40B4-BE49-F238E27FC236}">
                <a16:creationId xmlns:a16="http://schemas.microsoft.com/office/drawing/2014/main" id="{11E38455-FDFA-B61A-BD4E-BC8FB934BF7A}"/>
              </a:ext>
            </a:extLst>
          </p:cNvPr>
          <p:cNvSpPr txBox="1">
            <a:spLocks/>
          </p:cNvSpPr>
          <p:nvPr>
            <p:custDataLst>
              <p:tags r:id="rId6"/>
            </p:custDataLst>
          </p:nvPr>
        </p:nvSpPr>
        <p:spPr bwMode="auto">
          <a:xfrm>
            <a:off x="6761884" y="2494108"/>
            <a:ext cx="4532313" cy="7032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65088"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400">
                <a:solidFill>
                  <a:srgbClr val="000000"/>
                </a:solidFill>
                <a:effectLst/>
                <a:latin typeface="+mn-lt"/>
                <a:ea typeface="+mn-lt"/>
                <a:cs typeface="+mn-lt"/>
                <a:sym typeface="+mn-lt"/>
              </a:rPr>
              <a:t>Test Loss: 0.86</a:t>
            </a:r>
          </a:p>
          <a:p>
            <a:pPr>
              <a:spcBef>
                <a:spcPts val="0"/>
              </a:spcBef>
            </a:pPr>
            <a:r>
              <a:rPr lang="en-US" sz="1400">
                <a:solidFill>
                  <a:srgbClr val="000000"/>
                </a:solidFill>
                <a:latin typeface="+mn-lt"/>
                <a:ea typeface="+mn-lt"/>
                <a:cs typeface="+mn-lt"/>
              </a:rPr>
              <a:t>Baseline Accuracy: 55.43%</a:t>
            </a:r>
            <a:endParaRPr lang="en-US" sz="1400">
              <a:solidFill>
                <a:srgbClr val="000000"/>
              </a:solidFill>
              <a:latin typeface="+mn-lt"/>
              <a:ea typeface="+mn-lt"/>
              <a:cs typeface="+mn-lt"/>
              <a:sym typeface="+mn-lt"/>
            </a:endParaRPr>
          </a:p>
          <a:p>
            <a:pPr>
              <a:spcBef>
                <a:spcPts val="0"/>
              </a:spcBef>
            </a:pPr>
            <a:r>
              <a:rPr lang="en-US" sz="1400">
                <a:solidFill>
                  <a:srgbClr val="000000"/>
                </a:solidFill>
                <a:latin typeface="+mn-lt"/>
                <a:ea typeface="+mn-lt"/>
                <a:cs typeface="+mn-lt"/>
                <a:sym typeface="+mn-lt"/>
              </a:rPr>
              <a:t>Test Accuracy: 61.7%</a:t>
            </a:r>
            <a:endParaRPr lang="en-US"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a:spcBef>
                <a:spcPts val="0"/>
              </a:spcBef>
            </a:pPr>
            <a:endParaRPr lang="en-US" sz="1400">
              <a:latin typeface="+mn-lt"/>
              <a:ea typeface="+mn-lt"/>
              <a:cs typeface="+mn-lt"/>
              <a:sym typeface="+mn-lt"/>
            </a:endParaRPr>
          </a:p>
        </p:txBody>
      </p:sp>
      <p:sp>
        <p:nvSpPr>
          <p:cNvPr id="2" name="Slide Number Placeholder 1">
            <a:extLst>
              <a:ext uri="{FF2B5EF4-FFF2-40B4-BE49-F238E27FC236}">
                <a16:creationId xmlns:a16="http://schemas.microsoft.com/office/drawing/2014/main" id="{58A7FD08-FC87-2E58-F00D-7A992D99E90A}"/>
              </a:ext>
            </a:extLst>
          </p:cNvPr>
          <p:cNvSpPr>
            <a:spLocks noGrp="1"/>
          </p:cNvSpPr>
          <p:nvPr>
            <p:ph type="sldNum" sz="quarter" idx="12"/>
          </p:nvPr>
        </p:nvSpPr>
        <p:spPr/>
        <p:txBody>
          <a:bodyPr/>
          <a:lstStyle/>
          <a:p>
            <a:fld id="{31FEFF75-79D2-EE46-877B-299D1510E681}" type="slidenum">
              <a:rPr lang="en-US" smtClean="0"/>
              <a:t>17</a:t>
            </a:fld>
            <a:endParaRPr lang="en-US"/>
          </a:p>
        </p:txBody>
      </p:sp>
      <p:sp>
        <p:nvSpPr>
          <p:cNvPr id="3" name="Text Placeholder 2">
            <a:extLst>
              <a:ext uri="{FF2B5EF4-FFF2-40B4-BE49-F238E27FC236}">
                <a16:creationId xmlns:a16="http://schemas.microsoft.com/office/drawing/2014/main" id="{AC7165EC-33F3-2BEB-09DB-46BE504F3C31}"/>
              </a:ext>
            </a:extLst>
          </p:cNvPr>
          <p:cNvSpPr txBox="1">
            <a:spLocks/>
          </p:cNvSpPr>
          <p:nvPr>
            <p:custDataLst>
              <p:tags r:id="rId7"/>
            </p:custDataLst>
          </p:nvPr>
        </p:nvSpPr>
        <p:spPr bwMode="auto">
          <a:xfrm>
            <a:off x="1627188" y="1084263"/>
            <a:ext cx="9917113" cy="6873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j-lt"/>
                <a:ea typeface="+mn-ea"/>
                <a:cs typeface="Calibri" panose="020F050202020403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j-lt"/>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b="1" kern="100">
              <a:solidFill>
                <a:srgbClr val="000000"/>
              </a:solidFill>
              <a:latin typeface="+mn-lt"/>
              <a:ea typeface="+mn-lt"/>
              <a:cs typeface="+mn-lt"/>
              <a:sym typeface="+mn-lt"/>
            </a:endParaRPr>
          </a:p>
          <a:p>
            <a:pPr marL="0" indent="0">
              <a:spcBef>
                <a:spcPts val="0"/>
              </a:spcBef>
              <a:buNone/>
            </a:pPr>
            <a:r>
              <a:rPr lang="en-US" b="1">
                <a:solidFill>
                  <a:srgbClr val="000000"/>
                </a:solidFill>
                <a:latin typeface="+mn-lt"/>
                <a:ea typeface="+mn-lt"/>
                <a:cs typeface="+mn-lt"/>
                <a:sym typeface="+mn-lt"/>
              </a:rPr>
              <a:t> </a:t>
            </a:r>
            <a:r>
              <a:rPr lang="en-US">
                <a:solidFill>
                  <a:srgbClr val="000000"/>
                </a:solidFill>
                <a:effectLst/>
                <a:latin typeface="+mn-lt"/>
                <a:ea typeface="Times New Roman" panose="02020603050405020304" pitchFamily="18" charset="0"/>
                <a:cs typeface="Calibri"/>
              </a:rPr>
              <a:t>This analysis is a classification problem, so we use </a:t>
            </a:r>
            <a:r>
              <a:rPr lang="en-US" b="1">
                <a:solidFill>
                  <a:srgbClr val="000000"/>
                </a:solidFill>
                <a:effectLst/>
                <a:latin typeface="+mn-lt"/>
                <a:ea typeface="Times New Roman" panose="02020603050405020304" pitchFamily="18" charset="0"/>
                <a:cs typeface="Calibri"/>
              </a:rPr>
              <a:t>OOS Accuracy </a:t>
            </a:r>
            <a:r>
              <a:rPr lang="en-US">
                <a:solidFill>
                  <a:srgbClr val="000000"/>
                </a:solidFill>
                <a:effectLst/>
                <a:latin typeface="+mn-lt"/>
                <a:ea typeface="Times New Roman" panose="02020603050405020304" pitchFamily="18" charset="0"/>
                <a:cs typeface="Calibri"/>
              </a:rPr>
              <a:t>to evaluate the result. </a:t>
            </a:r>
            <a:r>
              <a:rPr lang="en-US">
                <a:solidFill>
                  <a:srgbClr val="000000"/>
                </a:solidFill>
                <a:latin typeface="+mn-lt"/>
                <a:ea typeface="Times New Roman" panose="02020603050405020304" pitchFamily="18" charset="0"/>
                <a:cs typeface="Calibri"/>
              </a:rPr>
              <a:t>We use logistic regression as baseline model to see how the model performs. It </a:t>
            </a:r>
            <a:r>
              <a:rPr lang="en-US">
                <a:solidFill>
                  <a:srgbClr val="000000"/>
                </a:solidFill>
                <a:effectLst/>
                <a:latin typeface="+mn-lt"/>
                <a:ea typeface="Times New Roman" panose="02020603050405020304" pitchFamily="18" charset="0"/>
                <a:cs typeface="Calibri"/>
              </a:rPr>
              <a:t>is clear that the LSTM model more accurately identify whether customer recommend the item compared to classifying its rating.</a:t>
            </a:r>
            <a:r>
              <a:rPr lang="en-US">
                <a:latin typeface="+mn-lt"/>
                <a:cs typeface="Calibri"/>
              </a:rPr>
              <a:t> </a:t>
            </a:r>
            <a:endParaRPr lang="en-US">
              <a:effectLst/>
              <a:latin typeface="+mn-lt"/>
              <a:ea typeface="Times New Roman" panose="02020603050405020304" pitchFamily="18" charset="0"/>
            </a:endParaRPr>
          </a:p>
        </p:txBody>
      </p:sp>
      <p:pic>
        <p:nvPicPr>
          <p:cNvPr id="67" name="Picture 66" descr="A graph of a line graph&#10;&#10;Description automatically generated with medium confidence">
            <a:extLst>
              <a:ext uri="{FF2B5EF4-FFF2-40B4-BE49-F238E27FC236}">
                <a16:creationId xmlns:a16="http://schemas.microsoft.com/office/drawing/2014/main" id="{843A994D-195B-D2A1-F205-4B1FB7CDC2C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06051" y="3197322"/>
            <a:ext cx="4841484" cy="3124022"/>
          </a:xfrm>
          <a:prstGeom prst="rect">
            <a:avLst/>
          </a:prstGeom>
        </p:spPr>
      </p:pic>
      <p:pic>
        <p:nvPicPr>
          <p:cNvPr id="68" name="Picture 67" descr="A graph with blue lines and white text&#10;&#10;Description automatically generated">
            <a:extLst>
              <a:ext uri="{FF2B5EF4-FFF2-40B4-BE49-F238E27FC236}">
                <a16:creationId xmlns:a16="http://schemas.microsoft.com/office/drawing/2014/main" id="{B8A39E26-27F5-7C75-BEEB-7D416AAA4F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35079" y="3197321"/>
            <a:ext cx="5085919" cy="3170996"/>
          </a:xfrm>
          <a:prstGeom prst="rect">
            <a:avLst/>
          </a:prstGeom>
        </p:spPr>
      </p:pic>
    </p:spTree>
    <p:extLst>
      <p:ext uri="{BB962C8B-B14F-4D97-AF65-F5344CB8AC3E}">
        <p14:creationId xmlns:p14="http://schemas.microsoft.com/office/powerpoint/2010/main" val="433781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2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a:t>Slide title 29</a:t>
            </a:r>
          </a:p>
        </p:txBody>
      </p:sp>
      <p:sp>
        <p:nvSpPr>
          <p:cNvPr id="4" name="Title 3">
            <a:extLst>
              <a:ext uri="{FF2B5EF4-FFF2-40B4-BE49-F238E27FC236}">
                <a16:creationId xmlns:a16="http://schemas.microsoft.com/office/drawing/2014/main" id="{CFAA99F5-1777-F34F-CA42-DD2AB01D5A40}"/>
              </a:ext>
            </a:extLst>
          </p:cNvPr>
          <p:cNvSpPr txBox="1">
            <a:spLocks/>
          </p:cNvSpPr>
          <p:nvPr/>
        </p:nvSpPr>
        <p:spPr>
          <a:xfrm>
            <a:off x="1524000" y="2461790"/>
            <a:ext cx="4179376" cy="2387600"/>
          </a:xfrm>
          <a:prstGeom prst="rect">
            <a:avLst/>
          </a:prstGeom>
        </p:spPr>
        <p:txBody>
          <a:bodyPr vert="horz" lIns="0" tIns="45720" rIns="0" bIns="45720" rtlCol="0" anchor="b">
            <a:normAutofit fontScale="97500"/>
          </a:bodyPr>
          <a:lstStyle>
            <a:lvl1pPr algn="l" defTabSz="914400" rtl="0" eaLnBrk="1" latinLnBrk="0" hangingPunct="1">
              <a:lnSpc>
                <a:spcPct val="90000"/>
              </a:lnSpc>
              <a:spcBef>
                <a:spcPct val="0"/>
              </a:spcBef>
              <a:buNone/>
              <a:defRPr sz="4500" b="0" i="0" kern="1200" cap="all" baseline="0">
                <a:solidFill>
                  <a:schemeClr val="bg1"/>
                </a:solidFill>
                <a:latin typeface="Sagona ExtraLight" panose="02020303050505020204" pitchFamily="18" charset="0"/>
                <a:ea typeface="+mj-ea"/>
                <a:cs typeface="+mj-cs"/>
              </a:defRPr>
            </a:lvl1pPr>
          </a:lstStyle>
          <a:p>
            <a:r>
              <a:rPr lang="en-US">
                <a:latin typeface="Sagona ExtraLight"/>
              </a:rPr>
              <a:t>7. </a:t>
            </a:r>
            <a:br>
              <a:rPr lang="en-US"/>
            </a:br>
            <a:r>
              <a:rPr lang="en-US">
                <a:latin typeface="Sagona ExtraLight"/>
              </a:rPr>
              <a:t>deployment</a:t>
            </a:r>
            <a:endParaRPr lang="en-US"/>
          </a:p>
        </p:txBody>
      </p:sp>
    </p:spTree>
    <p:extLst>
      <p:ext uri="{BB962C8B-B14F-4D97-AF65-F5344CB8AC3E}">
        <p14:creationId xmlns:p14="http://schemas.microsoft.com/office/powerpoint/2010/main" val="302199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19400127-0706-F7ED-FA3E-B0BB26467FDE}"/>
              </a:ext>
            </a:extLst>
          </p:cNvPr>
          <p:cNvGraphicFramePr>
            <a:graphicFrameLocks noChangeAspect="1"/>
          </p:cNvGraphicFramePr>
          <p:nvPr>
            <p:custDataLst>
              <p:tags r:id="rId2"/>
            </p:custDataLst>
            <p:extLst>
              <p:ext uri="{D42A27DB-BD31-4B8C-83A1-F6EECF244321}">
                <p14:modId xmlns:p14="http://schemas.microsoft.com/office/powerpoint/2010/main" val="3833546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7" imgW="306" imgH="306" progId="TCLayout.ActiveDocument.1">
                  <p:embed/>
                </p:oleObj>
              </mc:Choice>
              <mc:Fallback>
                <p:oleObj name="think-cell Slide" r:id="rId7" imgW="306" imgH="306" progId="TCLayout.ActiveDocument.1">
                  <p:embed/>
                  <p:pic>
                    <p:nvPicPr>
                      <p:cNvPr id="18" name="think-cell data - do not delete" hidden="1">
                        <a:extLst>
                          <a:ext uri="{FF2B5EF4-FFF2-40B4-BE49-F238E27FC236}">
                            <a16:creationId xmlns:a16="http://schemas.microsoft.com/office/drawing/2014/main" id="{19400127-0706-F7ED-FA3E-B0BB26467FD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5EEC1F-39B3-A07E-36D7-D44987A5A41B}"/>
              </a:ext>
            </a:extLst>
          </p:cNvPr>
          <p:cNvSpPr>
            <a:spLocks noGrp="1"/>
          </p:cNvSpPr>
          <p:nvPr>
            <p:ph type="ctrTitle"/>
          </p:nvPr>
        </p:nvSpPr>
        <p:spPr/>
        <p:txBody>
          <a:bodyPr vert="horz"/>
          <a:lstStyle/>
          <a:p>
            <a:r>
              <a:rPr lang="en-US"/>
              <a:t>Insights  from  Analysis</a:t>
            </a:r>
          </a:p>
        </p:txBody>
      </p:sp>
      <p:sp>
        <p:nvSpPr>
          <p:cNvPr id="3" name="Content Placeholder 2">
            <a:extLst>
              <a:ext uri="{FF2B5EF4-FFF2-40B4-BE49-F238E27FC236}">
                <a16:creationId xmlns:a16="http://schemas.microsoft.com/office/drawing/2014/main" id="{55EF53E7-CCB1-7C96-6226-3FFFE38F2821}"/>
              </a:ext>
            </a:extLst>
          </p:cNvPr>
          <p:cNvSpPr>
            <a:spLocks noGrp="1"/>
          </p:cNvSpPr>
          <p:nvPr>
            <p:ph sz="half" idx="1"/>
          </p:nvPr>
        </p:nvSpPr>
        <p:spPr>
          <a:xfrm>
            <a:off x="1627321" y="1804988"/>
            <a:ext cx="10134369" cy="2124075"/>
          </a:xfrm>
        </p:spPr>
        <p:txBody>
          <a:bodyPr>
            <a:normAutofit/>
          </a:bodyPr>
          <a:lstStyle/>
          <a:p>
            <a:r>
              <a:rPr lang="en-US" sz="1400" dirty="0">
                <a:latin typeface="+mn-lt"/>
              </a:rPr>
              <a:t>Word clouds analyze common terms in customer reviews, highlighting preferences.</a:t>
            </a:r>
          </a:p>
          <a:p>
            <a:r>
              <a:rPr lang="en-US" sz="1400" dirty="0">
                <a:latin typeface="+mn-lt"/>
              </a:rPr>
              <a:t>Positive reviews frequently mention "Color", "Look", "Fit", "Dress", "Perfect", "Soft“, suggesting that customers particularly value the design and sizing of our clothing, especially our dresses.</a:t>
            </a:r>
          </a:p>
          <a:p>
            <a:r>
              <a:rPr lang="en-US" sz="1400" dirty="0">
                <a:latin typeface="+mn-lt"/>
              </a:rPr>
              <a:t>Negative reviews often contain "Fabric", "Material", "Ordered", "Retailer", "Dress“, suggesting a need for improvement in product quality and after-sales service.</a:t>
            </a:r>
          </a:p>
          <a:p>
            <a:r>
              <a:rPr lang="en-US" sz="1400" dirty="0">
                <a:latin typeface="+mn-lt"/>
              </a:rPr>
              <a:t>Age groups 40-49 and 50-59 show reservations, particularly about size and material.</a:t>
            </a:r>
          </a:p>
          <a:p>
            <a:r>
              <a:rPr lang="en-US" sz="1400" dirty="0">
                <a:latin typeface="+mn-lt"/>
              </a:rPr>
              <a:t>Suggested refinement of the review system for more specific customer feedback.</a:t>
            </a:r>
          </a:p>
        </p:txBody>
      </p:sp>
      <p:sp>
        <p:nvSpPr>
          <p:cNvPr id="5" name="Text Placeholder 4">
            <a:extLst>
              <a:ext uri="{FF2B5EF4-FFF2-40B4-BE49-F238E27FC236}">
                <a16:creationId xmlns:a16="http://schemas.microsoft.com/office/drawing/2014/main" id="{CC592A01-168E-0051-AC5B-5D1CC8C4C774}"/>
              </a:ext>
            </a:extLst>
          </p:cNvPr>
          <p:cNvSpPr>
            <a:spLocks noGrp="1"/>
          </p:cNvSpPr>
          <p:nvPr>
            <p:ph type="body" idx="13"/>
          </p:nvPr>
        </p:nvSpPr>
        <p:spPr>
          <a:xfrm>
            <a:off x="1627322" y="1258888"/>
            <a:ext cx="4672156" cy="508000"/>
          </a:xfrm>
        </p:spPr>
        <p:txBody>
          <a:bodyPr/>
          <a:lstStyle/>
          <a:p>
            <a:r>
              <a:rPr lang="en-US"/>
              <a:t>Using Word Cloud</a:t>
            </a:r>
          </a:p>
        </p:txBody>
      </p:sp>
      <p:pic>
        <p:nvPicPr>
          <p:cNvPr id="22" name="Content Placeholder 21" descr="A close up of words&#10;&#10;Description automatically generated">
            <a:extLst>
              <a:ext uri="{FF2B5EF4-FFF2-40B4-BE49-F238E27FC236}">
                <a16:creationId xmlns:a16="http://schemas.microsoft.com/office/drawing/2014/main" id="{B51E01EB-22D3-90AB-F57F-A5FD81328BB9}"/>
              </a:ext>
            </a:extLst>
          </p:cNvPr>
          <p:cNvPicPr>
            <a:picLocks noGrp="1" noChangeAspect="1"/>
          </p:cNvPicPr>
          <p:nvPr>
            <p:ph sz="half" idx="2"/>
          </p:nvPr>
        </p:nvPicPr>
        <p:blipFill>
          <a:blip r:embed="rId9" cstate="print">
            <a:extLst>
              <a:ext uri="{28A0092B-C50C-407E-A947-70E740481C1C}">
                <a14:useLocalDpi xmlns:a14="http://schemas.microsoft.com/office/drawing/2010/main" val="0"/>
              </a:ext>
            </a:extLst>
          </a:blip>
          <a:srcRect/>
          <a:stretch>
            <a:fillRect/>
          </a:stretch>
        </p:blipFill>
        <p:spPr bwMode="auto">
          <a:xfrm>
            <a:off x="1627321" y="3884613"/>
            <a:ext cx="5038047" cy="2551113"/>
          </a:xfrm>
          <a:prstGeom prst="rect">
            <a:avLst/>
          </a:prstGeom>
          <a:noFill/>
          <a:ln>
            <a:noFill/>
          </a:ln>
        </p:spPr>
      </p:pic>
      <p:pic>
        <p:nvPicPr>
          <p:cNvPr id="23" name="Picture 22" descr="A close up of words&#10;&#10;Description automatically generated">
            <a:extLst>
              <a:ext uri="{FF2B5EF4-FFF2-40B4-BE49-F238E27FC236}">
                <a16:creationId xmlns:a16="http://schemas.microsoft.com/office/drawing/2014/main" id="{361D68D7-1EEE-F1CB-1A7A-16D6681F85B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24870" y="3886200"/>
            <a:ext cx="5036820" cy="2549525"/>
          </a:xfrm>
          <a:prstGeom prst="rect">
            <a:avLst/>
          </a:prstGeom>
          <a:noFill/>
          <a:ln>
            <a:noFill/>
          </a:ln>
        </p:spPr>
      </p:pic>
      <p:sp>
        <p:nvSpPr>
          <p:cNvPr id="26" name="Text Placeholder 2">
            <a:extLst>
              <a:ext uri="{FF2B5EF4-FFF2-40B4-BE49-F238E27FC236}">
                <a16:creationId xmlns:a16="http://schemas.microsoft.com/office/drawing/2014/main" id="{41845A71-C369-2A42-A14F-2BD1985F756C}"/>
              </a:ext>
            </a:extLst>
          </p:cNvPr>
          <p:cNvSpPr>
            <a:spLocks noGrp="1"/>
          </p:cNvSpPr>
          <p:nvPr>
            <p:custDataLst>
              <p:tags r:id="rId3"/>
            </p:custDataLst>
          </p:nvPr>
        </p:nvSpPr>
        <p:spPr bwMode="auto">
          <a:xfrm>
            <a:off x="1627188" y="6435725"/>
            <a:ext cx="5037138" cy="3397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47638"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US" altLang="zh-CN" sz="1400">
                <a:effectLst/>
              </a:rPr>
              <a:t>Positive Word Cloud</a:t>
            </a:r>
            <a:endParaRPr lang="en-US" sz="1400"/>
          </a:p>
        </p:txBody>
      </p:sp>
      <p:sp>
        <p:nvSpPr>
          <p:cNvPr id="32" name="Text Placeholder 2">
            <a:extLst>
              <a:ext uri="{FF2B5EF4-FFF2-40B4-BE49-F238E27FC236}">
                <a16:creationId xmlns:a16="http://schemas.microsoft.com/office/drawing/2014/main" id="{81F9AAA3-BC80-57A1-3BFF-2F716A84E12A}"/>
              </a:ext>
            </a:extLst>
          </p:cNvPr>
          <p:cNvSpPr>
            <a:spLocks noGrp="1"/>
          </p:cNvSpPr>
          <p:nvPr>
            <p:custDataLst>
              <p:tags r:id="rId4"/>
            </p:custDataLst>
          </p:nvPr>
        </p:nvSpPr>
        <p:spPr bwMode="auto">
          <a:xfrm>
            <a:off x="6724649" y="6435725"/>
            <a:ext cx="5037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8"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US" altLang="zh-CN" sz="1400">
                <a:effectLst/>
              </a:rPr>
              <a:t>Negative Word Cloud</a:t>
            </a:r>
            <a:endParaRPr lang="en-US" sz="1400"/>
          </a:p>
        </p:txBody>
      </p:sp>
      <p:sp>
        <p:nvSpPr>
          <p:cNvPr id="35" name="Slide Number Placeholder 34">
            <a:extLst>
              <a:ext uri="{FF2B5EF4-FFF2-40B4-BE49-F238E27FC236}">
                <a16:creationId xmlns:a16="http://schemas.microsoft.com/office/drawing/2014/main" id="{236B1080-B7F2-F4B2-30F1-497093BFC3BF}"/>
              </a:ext>
            </a:extLst>
          </p:cNvPr>
          <p:cNvSpPr>
            <a:spLocks noGrp="1"/>
          </p:cNvSpPr>
          <p:nvPr>
            <p:ph type="sldNum" sz="quarter" idx="12"/>
          </p:nvPr>
        </p:nvSpPr>
        <p:spPr/>
        <p:txBody>
          <a:bodyPr/>
          <a:lstStyle/>
          <a:p>
            <a:fld id="{31FEFF75-79D2-EE46-877B-299D1510E681}" type="slidenum">
              <a:rPr lang="en-US" smtClean="0"/>
              <a:t>19</a:t>
            </a:fld>
            <a:endParaRPr lang="en-US"/>
          </a:p>
        </p:txBody>
      </p:sp>
    </p:spTree>
    <p:extLst>
      <p:ext uri="{BB962C8B-B14F-4D97-AF65-F5344CB8AC3E}">
        <p14:creationId xmlns:p14="http://schemas.microsoft.com/office/powerpoint/2010/main" val="1429162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hink-cell data - do not delete" hidden="1">
            <a:extLst>
              <a:ext uri="{FF2B5EF4-FFF2-40B4-BE49-F238E27FC236}">
                <a16:creationId xmlns:a16="http://schemas.microsoft.com/office/drawing/2014/main" id="{D7FEA186-CD79-9E17-E779-8A6C485E48F5}"/>
              </a:ext>
            </a:extLst>
          </p:cNvPr>
          <p:cNvGraphicFramePr>
            <a:graphicFrameLocks noChangeAspect="1"/>
          </p:cNvGraphicFramePr>
          <p:nvPr>
            <p:custDataLst>
              <p:tags r:id="rId2"/>
            </p:custDataLst>
            <p:extLst>
              <p:ext uri="{D42A27DB-BD31-4B8C-83A1-F6EECF244321}">
                <p14:modId xmlns:p14="http://schemas.microsoft.com/office/powerpoint/2010/main" val="8763673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4" imgW="306" imgH="306" progId="TCLayout.ActiveDocument.1">
                  <p:embed/>
                </p:oleObj>
              </mc:Choice>
              <mc:Fallback>
                <p:oleObj name="think-cell Slide" r:id="rId4" imgW="306" imgH="306" progId="TCLayout.ActiveDocument.1">
                  <p:embed/>
                  <p:pic>
                    <p:nvPicPr>
                      <p:cNvPr id="22" name="think-cell data - do not delete" hidden="1">
                        <a:extLst>
                          <a:ext uri="{FF2B5EF4-FFF2-40B4-BE49-F238E27FC236}">
                            <a16:creationId xmlns:a16="http://schemas.microsoft.com/office/drawing/2014/main" id="{D7FEA186-CD79-9E17-E779-8A6C485E48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DFEB3B1-F1B0-572D-17ED-11A78ECD1464}"/>
              </a:ext>
            </a:extLst>
          </p:cNvPr>
          <p:cNvSpPr>
            <a:spLocks noGrp="1"/>
          </p:cNvSpPr>
          <p:nvPr>
            <p:ph type="ctrTitle"/>
          </p:nvPr>
        </p:nvSpPr>
        <p:spPr/>
        <p:txBody>
          <a:bodyPr vert="horz"/>
          <a:lstStyle/>
          <a:p>
            <a:r>
              <a:rPr lang="en-US"/>
              <a:t>Table of contents</a:t>
            </a:r>
          </a:p>
        </p:txBody>
      </p:sp>
      <p:sp>
        <p:nvSpPr>
          <p:cNvPr id="3" name="Picture Placeholder 2">
            <a:extLst>
              <a:ext uri="{FF2B5EF4-FFF2-40B4-BE49-F238E27FC236}">
                <a16:creationId xmlns:a16="http://schemas.microsoft.com/office/drawing/2014/main" id="{68E3BD06-0C36-E3AF-61EC-B90CACC11FFD}"/>
              </a:ext>
            </a:extLst>
          </p:cNvPr>
          <p:cNvSpPr>
            <a:spLocks noGrp="1"/>
          </p:cNvSpPr>
          <p:nvPr>
            <p:ph type="pic" sz="quarter" idx="13"/>
          </p:nvPr>
        </p:nvSpPr>
        <p:spPr/>
        <p:txBody>
          <a:bodyPr>
            <a:normAutofit fontScale="92500" lnSpcReduction="10000"/>
          </a:bodyPr>
          <a:lstStyle/>
          <a:p>
            <a:r>
              <a:rPr lang="en-US" sz="2400"/>
              <a:t>1</a:t>
            </a:r>
          </a:p>
        </p:txBody>
      </p:sp>
      <p:sp>
        <p:nvSpPr>
          <p:cNvPr id="4" name="Picture Placeholder 3">
            <a:extLst>
              <a:ext uri="{FF2B5EF4-FFF2-40B4-BE49-F238E27FC236}">
                <a16:creationId xmlns:a16="http://schemas.microsoft.com/office/drawing/2014/main" id="{55B0F27E-71F8-EDAB-7E0D-25914C20480B}"/>
              </a:ext>
            </a:extLst>
          </p:cNvPr>
          <p:cNvSpPr>
            <a:spLocks noGrp="1"/>
          </p:cNvSpPr>
          <p:nvPr>
            <p:ph type="pic" sz="quarter" idx="14"/>
          </p:nvPr>
        </p:nvSpPr>
        <p:spPr/>
        <p:txBody>
          <a:bodyPr>
            <a:normAutofit/>
          </a:bodyPr>
          <a:lstStyle/>
          <a:p>
            <a:r>
              <a:rPr lang="en-US" sz="2000"/>
              <a:t>2</a:t>
            </a:r>
          </a:p>
        </p:txBody>
      </p:sp>
      <p:sp>
        <p:nvSpPr>
          <p:cNvPr id="5" name="Picture Placeholder 4">
            <a:extLst>
              <a:ext uri="{FF2B5EF4-FFF2-40B4-BE49-F238E27FC236}">
                <a16:creationId xmlns:a16="http://schemas.microsoft.com/office/drawing/2014/main" id="{F7BF538E-E6FB-B8B9-E3E8-A7FE4AD029F1}"/>
              </a:ext>
            </a:extLst>
          </p:cNvPr>
          <p:cNvSpPr>
            <a:spLocks noGrp="1"/>
          </p:cNvSpPr>
          <p:nvPr>
            <p:ph type="pic" sz="quarter" idx="15"/>
          </p:nvPr>
        </p:nvSpPr>
        <p:spPr/>
        <p:txBody>
          <a:bodyPr>
            <a:normAutofit/>
          </a:bodyPr>
          <a:lstStyle/>
          <a:p>
            <a:r>
              <a:rPr lang="en-US" sz="2000"/>
              <a:t>3</a:t>
            </a:r>
          </a:p>
        </p:txBody>
      </p:sp>
      <p:sp>
        <p:nvSpPr>
          <p:cNvPr id="6" name="Picture Placeholder 5">
            <a:extLst>
              <a:ext uri="{FF2B5EF4-FFF2-40B4-BE49-F238E27FC236}">
                <a16:creationId xmlns:a16="http://schemas.microsoft.com/office/drawing/2014/main" id="{95534228-1565-0168-531C-09FF2F710C3B}"/>
              </a:ext>
            </a:extLst>
          </p:cNvPr>
          <p:cNvSpPr>
            <a:spLocks noGrp="1"/>
          </p:cNvSpPr>
          <p:nvPr>
            <p:ph type="pic" sz="quarter" idx="21"/>
          </p:nvPr>
        </p:nvSpPr>
        <p:spPr/>
        <p:txBody>
          <a:bodyPr>
            <a:normAutofit/>
          </a:bodyPr>
          <a:lstStyle/>
          <a:p>
            <a:r>
              <a:rPr lang="en-US" sz="2000"/>
              <a:t>4</a:t>
            </a:r>
          </a:p>
        </p:txBody>
      </p:sp>
      <p:sp>
        <p:nvSpPr>
          <p:cNvPr id="7" name="Picture Placeholder 6">
            <a:extLst>
              <a:ext uri="{FF2B5EF4-FFF2-40B4-BE49-F238E27FC236}">
                <a16:creationId xmlns:a16="http://schemas.microsoft.com/office/drawing/2014/main" id="{DF21101F-E6D5-0251-7DAD-1650020DFE7B}"/>
              </a:ext>
            </a:extLst>
          </p:cNvPr>
          <p:cNvSpPr>
            <a:spLocks noGrp="1"/>
          </p:cNvSpPr>
          <p:nvPr>
            <p:ph type="pic" sz="quarter" idx="22"/>
          </p:nvPr>
        </p:nvSpPr>
        <p:spPr/>
        <p:txBody>
          <a:bodyPr>
            <a:normAutofit/>
          </a:bodyPr>
          <a:lstStyle/>
          <a:p>
            <a:r>
              <a:rPr lang="en-US" sz="2000"/>
              <a:t>5</a:t>
            </a:r>
          </a:p>
        </p:txBody>
      </p:sp>
      <p:sp>
        <p:nvSpPr>
          <p:cNvPr id="8" name="Picture Placeholder 7">
            <a:extLst>
              <a:ext uri="{FF2B5EF4-FFF2-40B4-BE49-F238E27FC236}">
                <a16:creationId xmlns:a16="http://schemas.microsoft.com/office/drawing/2014/main" id="{F72C6AE6-6FCB-2E4A-B4A0-00EAC35A025C}"/>
              </a:ext>
            </a:extLst>
          </p:cNvPr>
          <p:cNvSpPr>
            <a:spLocks noGrp="1"/>
          </p:cNvSpPr>
          <p:nvPr>
            <p:ph type="pic" sz="quarter" idx="23"/>
          </p:nvPr>
        </p:nvSpPr>
        <p:spPr/>
        <p:txBody>
          <a:bodyPr>
            <a:normAutofit/>
          </a:bodyPr>
          <a:lstStyle/>
          <a:p>
            <a:r>
              <a:rPr lang="en-US" sz="2000"/>
              <a:t>6</a:t>
            </a:r>
          </a:p>
        </p:txBody>
      </p:sp>
      <p:sp>
        <p:nvSpPr>
          <p:cNvPr id="9" name="Text Placeholder 8">
            <a:extLst>
              <a:ext uri="{FF2B5EF4-FFF2-40B4-BE49-F238E27FC236}">
                <a16:creationId xmlns:a16="http://schemas.microsoft.com/office/drawing/2014/main" id="{B41E5EB1-FA84-2014-121A-2129EC891937}"/>
              </a:ext>
            </a:extLst>
          </p:cNvPr>
          <p:cNvSpPr>
            <a:spLocks noGrp="1"/>
          </p:cNvSpPr>
          <p:nvPr>
            <p:ph type="body" sz="quarter" idx="25"/>
          </p:nvPr>
        </p:nvSpPr>
        <p:spPr/>
        <p:txBody>
          <a:bodyPr/>
          <a:lstStyle/>
          <a:p>
            <a:r>
              <a:rPr lang="en-US" altLang="zh-CN"/>
              <a:t>30s</a:t>
            </a:r>
            <a:endParaRPr lang="en-US"/>
          </a:p>
        </p:txBody>
      </p:sp>
      <p:sp>
        <p:nvSpPr>
          <p:cNvPr id="10" name="Text Placeholder 9">
            <a:extLst>
              <a:ext uri="{FF2B5EF4-FFF2-40B4-BE49-F238E27FC236}">
                <a16:creationId xmlns:a16="http://schemas.microsoft.com/office/drawing/2014/main" id="{B0484A92-F00B-68EA-1A09-43601A7CF411}"/>
              </a:ext>
            </a:extLst>
          </p:cNvPr>
          <p:cNvSpPr>
            <a:spLocks noGrp="1"/>
          </p:cNvSpPr>
          <p:nvPr>
            <p:ph type="body" idx="26"/>
          </p:nvPr>
        </p:nvSpPr>
        <p:spPr/>
        <p:txBody>
          <a:bodyPr/>
          <a:lstStyle/>
          <a:p>
            <a:r>
              <a:rPr lang="en-US"/>
              <a:t>Motivation</a:t>
            </a:r>
          </a:p>
        </p:txBody>
      </p:sp>
      <p:sp>
        <p:nvSpPr>
          <p:cNvPr id="11" name="Text Placeholder 10">
            <a:extLst>
              <a:ext uri="{FF2B5EF4-FFF2-40B4-BE49-F238E27FC236}">
                <a16:creationId xmlns:a16="http://schemas.microsoft.com/office/drawing/2014/main" id="{ED8CABDE-97E9-7FD7-2AD1-07ED7B96F2C2}"/>
              </a:ext>
            </a:extLst>
          </p:cNvPr>
          <p:cNvSpPr>
            <a:spLocks noGrp="1"/>
          </p:cNvSpPr>
          <p:nvPr>
            <p:ph type="body" sz="quarter" idx="27"/>
          </p:nvPr>
        </p:nvSpPr>
        <p:spPr/>
        <p:txBody>
          <a:bodyPr/>
          <a:lstStyle/>
          <a:p>
            <a:r>
              <a:rPr lang="en-US"/>
              <a:t>1m</a:t>
            </a:r>
          </a:p>
        </p:txBody>
      </p:sp>
      <p:sp>
        <p:nvSpPr>
          <p:cNvPr id="12" name="Text Placeholder 11">
            <a:extLst>
              <a:ext uri="{FF2B5EF4-FFF2-40B4-BE49-F238E27FC236}">
                <a16:creationId xmlns:a16="http://schemas.microsoft.com/office/drawing/2014/main" id="{DE09D907-059F-76E3-9C6E-E94A47DB60BC}"/>
              </a:ext>
            </a:extLst>
          </p:cNvPr>
          <p:cNvSpPr>
            <a:spLocks noGrp="1"/>
          </p:cNvSpPr>
          <p:nvPr>
            <p:ph type="body" idx="28"/>
          </p:nvPr>
        </p:nvSpPr>
        <p:spPr/>
        <p:txBody>
          <a:bodyPr/>
          <a:lstStyle/>
          <a:p>
            <a:r>
              <a:rPr lang="en-US"/>
              <a:t>Data understanding</a:t>
            </a:r>
          </a:p>
        </p:txBody>
      </p:sp>
      <p:sp>
        <p:nvSpPr>
          <p:cNvPr id="13" name="Text Placeholder 12">
            <a:extLst>
              <a:ext uri="{FF2B5EF4-FFF2-40B4-BE49-F238E27FC236}">
                <a16:creationId xmlns:a16="http://schemas.microsoft.com/office/drawing/2014/main" id="{CC22F154-2A70-524C-4FA1-6EDEC8E5260B}"/>
              </a:ext>
            </a:extLst>
          </p:cNvPr>
          <p:cNvSpPr>
            <a:spLocks noGrp="1"/>
          </p:cNvSpPr>
          <p:nvPr>
            <p:ph type="body" sz="quarter" idx="29"/>
          </p:nvPr>
        </p:nvSpPr>
        <p:spPr/>
        <p:txBody>
          <a:bodyPr/>
          <a:lstStyle/>
          <a:p>
            <a:r>
              <a:rPr lang="en-US"/>
              <a:t>1m</a:t>
            </a:r>
          </a:p>
        </p:txBody>
      </p:sp>
      <p:sp>
        <p:nvSpPr>
          <p:cNvPr id="14" name="Text Placeholder 13">
            <a:extLst>
              <a:ext uri="{FF2B5EF4-FFF2-40B4-BE49-F238E27FC236}">
                <a16:creationId xmlns:a16="http://schemas.microsoft.com/office/drawing/2014/main" id="{4966906F-A258-A5C4-8C3F-476C75F1F570}"/>
              </a:ext>
            </a:extLst>
          </p:cNvPr>
          <p:cNvSpPr>
            <a:spLocks noGrp="1"/>
          </p:cNvSpPr>
          <p:nvPr>
            <p:ph type="body" idx="30"/>
          </p:nvPr>
        </p:nvSpPr>
        <p:spPr/>
        <p:txBody>
          <a:bodyPr/>
          <a:lstStyle/>
          <a:p>
            <a:r>
              <a:rPr lang="en-US"/>
              <a:t>Data preparation</a:t>
            </a:r>
          </a:p>
        </p:txBody>
      </p:sp>
      <p:sp>
        <p:nvSpPr>
          <p:cNvPr id="15" name="Text Placeholder 14">
            <a:extLst>
              <a:ext uri="{FF2B5EF4-FFF2-40B4-BE49-F238E27FC236}">
                <a16:creationId xmlns:a16="http://schemas.microsoft.com/office/drawing/2014/main" id="{03E0B2ED-176B-C4E0-0657-C1A51724C223}"/>
              </a:ext>
            </a:extLst>
          </p:cNvPr>
          <p:cNvSpPr>
            <a:spLocks noGrp="1"/>
          </p:cNvSpPr>
          <p:nvPr>
            <p:ph type="body" sz="quarter" idx="33"/>
          </p:nvPr>
        </p:nvSpPr>
        <p:spPr/>
        <p:txBody>
          <a:bodyPr/>
          <a:lstStyle/>
          <a:p>
            <a:r>
              <a:rPr lang="en-US"/>
              <a:t>1.5m</a:t>
            </a:r>
          </a:p>
        </p:txBody>
      </p:sp>
      <p:sp>
        <p:nvSpPr>
          <p:cNvPr id="16" name="Text Placeholder 15">
            <a:extLst>
              <a:ext uri="{FF2B5EF4-FFF2-40B4-BE49-F238E27FC236}">
                <a16:creationId xmlns:a16="http://schemas.microsoft.com/office/drawing/2014/main" id="{2FB41E2F-C55C-4CB3-91CE-03C283F7049B}"/>
              </a:ext>
            </a:extLst>
          </p:cNvPr>
          <p:cNvSpPr>
            <a:spLocks noGrp="1"/>
          </p:cNvSpPr>
          <p:nvPr>
            <p:ph type="body" idx="34"/>
          </p:nvPr>
        </p:nvSpPr>
        <p:spPr/>
        <p:txBody>
          <a:bodyPr/>
          <a:lstStyle/>
          <a:p>
            <a:r>
              <a:rPr lang="en-US"/>
              <a:t>modeling</a:t>
            </a:r>
          </a:p>
        </p:txBody>
      </p:sp>
      <p:sp>
        <p:nvSpPr>
          <p:cNvPr id="17" name="Text Placeholder 16">
            <a:extLst>
              <a:ext uri="{FF2B5EF4-FFF2-40B4-BE49-F238E27FC236}">
                <a16:creationId xmlns:a16="http://schemas.microsoft.com/office/drawing/2014/main" id="{9E87F1AD-E89C-B9D7-A519-E2612F53D04E}"/>
              </a:ext>
            </a:extLst>
          </p:cNvPr>
          <p:cNvSpPr>
            <a:spLocks noGrp="1"/>
          </p:cNvSpPr>
          <p:nvPr>
            <p:ph type="body" sz="quarter" idx="35"/>
          </p:nvPr>
        </p:nvSpPr>
        <p:spPr/>
        <p:txBody>
          <a:bodyPr/>
          <a:lstStyle/>
          <a:p>
            <a:r>
              <a:rPr lang="en-US"/>
              <a:t>1,5m</a:t>
            </a:r>
          </a:p>
        </p:txBody>
      </p:sp>
      <p:sp>
        <p:nvSpPr>
          <p:cNvPr id="18" name="Text Placeholder 17">
            <a:extLst>
              <a:ext uri="{FF2B5EF4-FFF2-40B4-BE49-F238E27FC236}">
                <a16:creationId xmlns:a16="http://schemas.microsoft.com/office/drawing/2014/main" id="{01CDB580-5B89-D5E8-4AC7-4223CC6C3EA6}"/>
              </a:ext>
            </a:extLst>
          </p:cNvPr>
          <p:cNvSpPr>
            <a:spLocks noGrp="1"/>
          </p:cNvSpPr>
          <p:nvPr>
            <p:ph type="body" idx="36"/>
          </p:nvPr>
        </p:nvSpPr>
        <p:spPr/>
        <p:txBody>
          <a:bodyPr/>
          <a:lstStyle/>
          <a:p>
            <a:r>
              <a:rPr lang="en-US"/>
              <a:t>implementation</a:t>
            </a:r>
          </a:p>
        </p:txBody>
      </p:sp>
      <p:sp>
        <p:nvSpPr>
          <p:cNvPr id="19" name="Text Placeholder 18">
            <a:extLst>
              <a:ext uri="{FF2B5EF4-FFF2-40B4-BE49-F238E27FC236}">
                <a16:creationId xmlns:a16="http://schemas.microsoft.com/office/drawing/2014/main" id="{3B9975C6-64D9-9572-0FC9-40B773187CC4}"/>
              </a:ext>
            </a:extLst>
          </p:cNvPr>
          <p:cNvSpPr>
            <a:spLocks noGrp="1"/>
          </p:cNvSpPr>
          <p:nvPr>
            <p:ph type="body" sz="quarter" idx="37"/>
          </p:nvPr>
        </p:nvSpPr>
        <p:spPr/>
        <p:txBody>
          <a:bodyPr/>
          <a:lstStyle/>
          <a:p>
            <a:r>
              <a:rPr lang="en-US"/>
              <a:t>30s  30s</a:t>
            </a:r>
          </a:p>
        </p:txBody>
      </p:sp>
      <p:sp>
        <p:nvSpPr>
          <p:cNvPr id="20" name="Text Placeholder 19">
            <a:extLst>
              <a:ext uri="{FF2B5EF4-FFF2-40B4-BE49-F238E27FC236}">
                <a16:creationId xmlns:a16="http://schemas.microsoft.com/office/drawing/2014/main" id="{D8F70D16-4930-C2FD-6B04-F18B31AF90EC}"/>
              </a:ext>
            </a:extLst>
          </p:cNvPr>
          <p:cNvSpPr>
            <a:spLocks noGrp="1"/>
          </p:cNvSpPr>
          <p:nvPr>
            <p:ph type="body" idx="38"/>
          </p:nvPr>
        </p:nvSpPr>
        <p:spPr>
          <a:xfrm>
            <a:off x="7766655" y="4759411"/>
            <a:ext cx="4260326" cy="365095"/>
          </a:xfrm>
        </p:spPr>
        <p:txBody>
          <a:bodyPr/>
          <a:lstStyle/>
          <a:p>
            <a:r>
              <a:rPr lang="en-US"/>
              <a:t>Results,</a:t>
            </a:r>
            <a:r>
              <a:rPr lang="zh-CN" altLang="en-US"/>
              <a:t> </a:t>
            </a:r>
            <a:r>
              <a:rPr lang="en-US"/>
              <a:t>evaluation and deployment</a:t>
            </a:r>
          </a:p>
        </p:txBody>
      </p:sp>
      <p:sp>
        <p:nvSpPr>
          <p:cNvPr id="21" name="Slide Number Placeholder 20">
            <a:extLst>
              <a:ext uri="{FF2B5EF4-FFF2-40B4-BE49-F238E27FC236}">
                <a16:creationId xmlns:a16="http://schemas.microsoft.com/office/drawing/2014/main" id="{7704CFCD-A820-EFBE-A5E8-7BE8F7B4C890}"/>
              </a:ext>
            </a:extLst>
          </p:cNvPr>
          <p:cNvSpPr>
            <a:spLocks noGrp="1"/>
          </p:cNvSpPr>
          <p:nvPr>
            <p:ph type="sldNum" sz="quarter" idx="12"/>
          </p:nvPr>
        </p:nvSpPr>
        <p:spPr/>
        <p:txBody>
          <a:bodyPr/>
          <a:lstStyle/>
          <a:p>
            <a:fld id="{31FEFF75-79D2-EE46-877B-299D1510E681}" type="slidenum">
              <a:rPr lang="en-US" noProof="0" smtClean="0"/>
              <a:t>2</a:t>
            </a:fld>
            <a:endParaRPr lang="en-US" noProof="0"/>
          </a:p>
        </p:txBody>
      </p:sp>
    </p:spTree>
    <p:extLst>
      <p:ext uri="{BB962C8B-B14F-4D97-AF65-F5344CB8AC3E}">
        <p14:creationId xmlns:p14="http://schemas.microsoft.com/office/powerpoint/2010/main" val="447155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92C88D-1B0D-5CDC-E612-6FD671EBFF9F}"/>
              </a:ext>
            </a:extLst>
          </p:cNvPr>
          <p:cNvGraphicFramePr>
            <a:graphicFrameLocks noChangeAspect="1"/>
          </p:cNvGraphicFramePr>
          <p:nvPr>
            <p:custDataLst>
              <p:tags r:id="rId2"/>
            </p:custDataLst>
            <p:extLst>
              <p:ext uri="{D42A27DB-BD31-4B8C-83A1-F6EECF244321}">
                <p14:modId xmlns:p14="http://schemas.microsoft.com/office/powerpoint/2010/main" val="332738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4" imgW="306" imgH="306" progId="TCLayout.ActiveDocument.1">
                  <p:embed/>
                </p:oleObj>
              </mc:Choice>
              <mc:Fallback>
                <p:oleObj name="think-cell Slide" r:id="rId4" imgW="306" imgH="306" progId="TCLayout.ActiveDocument.1">
                  <p:embed/>
                  <p:pic>
                    <p:nvPicPr>
                      <p:cNvPr id="5" name="think-cell data - do not delete" hidden="1">
                        <a:extLst>
                          <a:ext uri="{FF2B5EF4-FFF2-40B4-BE49-F238E27FC236}">
                            <a16:creationId xmlns:a16="http://schemas.microsoft.com/office/drawing/2014/main" id="{C092C88D-1B0D-5CDC-E612-6FD671EBFF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vert="horz"/>
          <a:lstStyle/>
          <a:p>
            <a:r>
              <a:rPr lang="en-US"/>
              <a:t>Thank you</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endParaRPr lang="en-US"/>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6">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32FBF8-0A0B-9DE7-6046-E70D46A7D75E}"/>
              </a:ext>
            </a:extLst>
          </p:cNvPr>
          <p:cNvGraphicFramePr>
            <a:graphicFrameLocks noChangeAspect="1"/>
          </p:cNvGraphicFramePr>
          <p:nvPr>
            <p:custDataLst>
              <p:tags r:id="rId2"/>
            </p:custDataLst>
            <p:extLst>
              <p:ext uri="{D42A27DB-BD31-4B8C-83A1-F6EECF244321}">
                <p14:modId xmlns:p14="http://schemas.microsoft.com/office/powerpoint/2010/main" val="1521029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4" imgW="306" imgH="306" progId="TCLayout.ActiveDocument.1">
                  <p:embed/>
                </p:oleObj>
              </mc:Choice>
              <mc:Fallback>
                <p:oleObj name="think-cell Slide" r:id="rId4" imgW="306" imgH="306" progId="TCLayout.ActiveDocument.1">
                  <p:embed/>
                  <p:pic>
                    <p:nvPicPr>
                      <p:cNvPr id="2" name="think-cell data - do not delete" hidden="1">
                        <a:extLst>
                          <a:ext uri="{FF2B5EF4-FFF2-40B4-BE49-F238E27FC236}">
                            <a16:creationId xmlns:a16="http://schemas.microsoft.com/office/drawing/2014/main" id="{D332FBF8-0A0B-9DE7-6046-E70D46A7D7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6" cstate="screen">
            <a:duotone>
              <a:prstClr val="black"/>
              <a:schemeClr val="accent3">
                <a:tint val="45000"/>
                <a:satMod val="400000"/>
              </a:schemeClr>
            </a:duotone>
            <a:alphaModFix amt="20000"/>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vert="horz"/>
          <a:lstStyle/>
          <a:p>
            <a:r>
              <a:rPr lang="en-US"/>
              <a:t>1. motivation</a:t>
            </a:r>
            <a:endParaRPr lang="en-US">
              <a:solidFill>
                <a:schemeClr val="bg1"/>
              </a:solidFill>
            </a:endParaRP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8C7B476-9128-7CEE-774B-607A04883DDC}"/>
              </a:ext>
            </a:extLst>
          </p:cNvPr>
          <p:cNvGraphicFramePr>
            <a:graphicFrameLocks noChangeAspect="1"/>
          </p:cNvGraphicFramePr>
          <p:nvPr>
            <p:custDataLst>
              <p:tags r:id="rId2"/>
            </p:custDataLst>
            <p:extLst>
              <p:ext uri="{D42A27DB-BD31-4B8C-83A1-F6EECF244321}">
                <p14:modId xmlns:p14="http://schemas.microsoft.com/office/powerpoint/2010/main" val="35853213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4" imgW="306" imgH="306" progId="TCLayout.ActiveDocument.1">
                  <p:embed/>
                </p:oleObj>
              </mc:Choice>
              <mc:Fallback>
                <p:oleObj name="think-cell Slide" r:id="rId4" imgW="306" imgH="306" progId="TCLayout.ActiveDocument.1">
                  <p:embed/>
                  <p:pic>
                    <p:nvPicPr>
                      <p:cNvPr id="5" name="think-cell data - do not delete" hidden="1">
                        <a:extLst>
                          <a:ext uri="{FF2B5EF4-FFF2-40B4-BE49-F238E27FC236}">
                            <a16:creationId xmlns:a16="http://schemas.microsoft.com/office/drawing/2014/main" id="{A8C7B476-9128-7CEE-774B-607A04883D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2" name="Picture Placeholder 21" descr="A group of women looking at a computer&#10;&#10;Description automatically generated">
            <a:extLst>
              <a:ext uri="{FF2B5EF4-FFF2-40B4-BE49-F238E27FC236}">
                <a16:creationId xmlns:a16="http://schemas.microsoft.com/office/drawing/2014/main" id="{745BCE0E-9BC1-4103-2FA7-B0431F421A13}"/>
              </a:ext>
            </a:extLst>
          </p:cNvPr>
          <p:cNvPicPr>
            <a:picLocks noGrp="1" noChangeAspect="1"/>
          </p:cNvPicPr>
          <p:nvPr>
            <p:ph type="pic" sz="quarter" idx="13"/>
          </p:nvPr>
        </p:nvPicPr>
        <p:blipFill>
          <a:blip r:embed="rId6"/>
          <a:srcRect l="24730" r="24730"/>
          <a:stretch>
            <a:fillRect/>
          </a:stretch>
        </p:blipFill>
        <p:spPr/>
      </p:pic>
      <p:sp>
        <p:nvSpPr>
          <p:cNvPr id="3" name="Title 2">
            <a:extLst>
              <a:ext uri="{FF2B5EF4-FFF2-40B4-BE49-F238E27FC236}">
                <a16:creationId xmlns:a16="http://schemas.microsoft.com/office/drawing/2014/main" id="{88E0E036-BB2B-A329-690E-7B6E831075F5}"/>
              </a:ext>
            </a:extLst>
          </p:cNvPr>
          <p:cNvSpPr>
            <a:spLocks noGrp="1"/>
          </p:cNvSpPr>
          <p:nvPr>
            <p:ph type="ctrTitle"/>
          </p:nvPr>
        </p:nvSpPr>
        <p:spPr/>
        <p:txBody>
          <a:bodyPr vert="horz"/>
          <a:lstStyle/>
          <a:p>
            <a:r>
              <a:rPr lang="en-US" sz="2800"/>
              <a:t>Enhancing e-commerce with review insights</a:t>
            </a:r>
          </a:p>
        </p:txBody>
      </p:sp>
      <p:sp>
        <p:nvSpPr>
          <p:cNvPr id="4" name="Text Placeholder 3">
            <a:extLst>
              <a:ext uri="{FF2B5EF4-FFF2-40B4-BE49-F238E27FC236}">
                <a16:creationId xmlns:a16="http://schemas.microsoft.com/office/drawing/2014/main" id="{74BE16F5-E200-1B57-E0A0-0678C68AE9D3}"/>
              </a:ext>
            </a:extLst>
          </p:cNvPr>
          <p:cNvSpPr>
            <a:spLocks noGrp="1"/>
          </p:cNvSpPr>
          <p:nvPr>
            <p:ph type="body" sz="quarter" idx="14"/>
          </p:nvPr>
        </p:nvSpPr>
        <p:spPr/>
        <p:txBody>
          <a:bodyPr>
            <a:normAutofit/>
          </a:bodyPr>
          <a:lstStyle/>
          <a:p>
            <a:pPr marL="285750" indent="-285750">
              <a:buFont typeface="Arial" panose="020B0604020202020204" pitchFamily="34" charset="0"/>
              <a:buChar char="•"/>
            </a:pPr>
            <a:r>
              <a:rPr lang="en-US" sz="1400">
                <a:latin typeface="+mn-lt"/>
              </a:rPr>
              <a:t>E-commerce offers global reach and convenience, relying on internet transactions.</a:t>
            </a:r>
          </a:p>
          <a:p>
            <a:pPr marL="285750" indent="-285750">
              <a:buFont typeface="Arial" panose="020B0604020202020204" pitchFamily="34" charset="0"/>
              <a:buChar char="•"/>
            </a:pPr>
            <a:r>
              <a:rPr lang="en-US" sz="1400">
                <a:latin typeface="+mn-lt"/>
              </a:rPr>
              <a:t>Customer reviews are pivotal in influencing online purchase decisions.</a:t>
            </a:r>
          </a:p>
          <a:p>
            <a:pPr marL="285750" indent="-285750">
              <a:buFont typeface="Arial" panose="020B0604020202020204" pitchFamily="34" charset="0"/>
              <a:buChar char="•"/>
            </a:pPr>
            <a:r>
              <a:rPr lang="en-US" sz="1400">
                <a:latin typeface="+mn-lt"/>
              </a:rPr>
              <a:t>Analyzing customer feedback through data mining is key for strategic business decisions.</a:t>
            </a:r>
          </a:p>
          <a:p>
            <a:pPr marL="285750" indent="-285750">
              <a:buFont typeface="Arial" panose="020B0604020202020204" pitchFamily="34" charset="0"/>
              <a:buChar char="•"/>
            </a:pPr>
            <a:r>
              <a:rPr lang="en-US" sz="1400">
                <a:latin typeface="+mn-lt"/>
              </a:rPr>
              <a:t>Project utilizes Kaggle’s Women's E-Commerce Clothing Reviews dataset for sentiment analysis.</a:t>
            </a:r>
          </a:p>
          <a:p>
            <a:pPr marL="285750" indent="-285750">
              <a:buFont typeface="Arial" panose="020B0604020202020204" pitchFamily="34" charset="0"/>
              <a:buChar char="•"/>
            </a:pPr>
            <a:r>
              <a:rPr lang="en-US" sz="1400">
                <a:latin typeface="+mn-lt"/>
              </a:rPr>
              <a:t>LSTM model to predict sentiments; word clouds to identify common terms in negative feedback.</a:t>
            </a:r>
          </a:p>
          <a:p>
            <a:pPr marL="285750" indent="-285750">
              <a:buFont typeface="Arial" panose="020B0604020202020204" pitchFamily="34" charset="0"/>
              <a:buChar char="•"/>
            </a:pPr>
            <a:r>
              <a:rPr lang="en-US" sz="1400">
                <a:latin typeface="+mn-lt"/>
              </a:rPr>
              <a:t>The goal is to pinpoint improvement areas to elevate customer satisfaction and ratings.</a:t>
            </a:r>
          </a:p>
        </p:txBody>
      </p:sp>
      <p:sp>
        <p:nvSpPr>
          <p:cNvPr id="2" name="Slide Number Placeholder 1">
            <a:extLst>
              <a:ext uri="{FF2B5EF4-FFF2-40B4-BE49-F238E27FC236}">
                <a16:creationId xmlns:a16="http://schemas.microsoft.com/office/drawing/2014/main" id="{8D0B2939-F58F-A0AB-010E-BB6DEE98F0A2}"/>
              </a:ext>
            </a:extLst>
          </p:cNvPr>
          <p:cNvSpPr>
            <a:spLocks noGrp="1"/>
          </p:cNvSpPr>
          <p:nvPr>
            <p:ph type="sldNum" sz="quarter" idx="12"/>
          </p:nvPr>
        </p:nvSpPr>
        <p:spPr/>
        <p:txBody>
          <a:bodyPr/>
          <a:lstStyle/>
          <a:p>
            <a:fld id="{31FEFF75-79D2-EE46-877B-299D1510E681}" type="slidenum">
              <a:rPr lang="en-US" smtClean="0"/>
              <a:t>4</a:t>
            </a:fld>
            <a:endParaRPr lang="en-US"/>
          </a:p>
        </p:txBody>
      </p:sp>
    </p:spTree>
    <p:extLst>
      <p:ext uri="{BB962C8B-B14F-4D97-AF65-F5344CB8AC3E}">
        <p14:creationId xmlns:p14="http://schemas.microsoft.com/office/powerpoint/2010/main" val="245126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332FBF8-0A0B-9DE7-6046-E70D46A7D75E}"/>
              </a:ext>
            </a:extLst>
          </p:cNvPr>
          <p:cNvGraphicFramePr>
            <a:graphicFrameLocks noChangeAspect="1"/>
          </p:cNvGraphicFramePr>
          <p:nvPr>
            <p:custDataLst>
              <p:tags r:id="rId2"/>
            </p:custDataLst>
            <p:extLst>
              <p:ext uri="{D42A27DB-BD31-4B8C-83A1-F6EECF244321}">
                <p14:modId xmlns:p14="http://schemas.microsoft.com/office/powerpoint/2010/main" val="3570936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4" imgW="306" imgH="306" progId="TCLayout.ActiveDocument.1">
                  <p:embed/>
                </p:oleObj>
              </mc:Choice>
              <mc:Fallback>
                <p:oleObj name="think-cell Slide" r:id="rId4" imgW="306" imgH="306" progId="TCLayout.ActiveDocument.1">
                  <p:embed/>
                  <p:pic>
                    <p:nvPicPr>
                      <p:cNvPr id="2" name="think-cell data - do not delete" hidden="1">
                        <a:extLst>
                          <a:ext uri="{FF2B5EF4-FFF2-40B4-BE49-F238E27FC236}">
                            <a16:creationId xmlns:a16="http://schemas.microsoft.com/office/drawing/2014/main" id="{D332FBF8-0A0B-9DE7-6046-E70D46A7D7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6" cstate="screen">
            <a:duotone>
              <a:prstClr val="black"/>
              <a:schemeClr val="accent3">
                <a:tint val="45000"/>
                <a:satMod val="400000"/>
              </a:schemeClr>
            </a:duotone>
            <a:alphaModFix amt="20000"/>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2715790"/>
            <a:ext cx="5529111" cy="2387600"/>
          </a:xfrm>
        </p:spPr>
        <p:txBody>
          <a:bodyPr vert="horz"/>
          <a:lstStyle/>
          <a:p>
            <a:r>
              <a:rPr lang="en-US"/>
              <a:t>2. </a:t>
            </a:r>
            <a:br>
              <a:rPr lang="en-US"/>
            </a:br>
            <a:r>
              <a:rPr lang="en-US"/>
              <a:t>Data understanding</a:t>
            </a:r>
            <a:endParaRPr lang="en-US">
              <a:solidFill>
                <a:schemeClr val="bg1"/>
              </a:solidFill>
            </a:endParaRPr>
          </a:p>
        </p:txBody>
      </p:sp>
    </p:spTree>
    <p:extLst>
      <p:ext uri="{BB962C8B-B14F-4D97-AF65-F5344CB8AC3E}">
        <p14:creationId xmlns:p14="http://schemas.microsoft.com/office/powerpoint/2010/main" val="109822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B2581AA-E764-4466-562A-3F62D1EC783C}"/>
              </a:ext>
            </a:extLst>
          </p:cNvPr>
          <p:cNvGraphicFramePr>
            <a:graphicFrameLocks noChangeAspect="1"/>
          </p:cNvGraphicFramePr>
          <p:nvPr>
            <p:custDataLst>
              <p:tags r:id="rId2"/>
            </p:custDataLst>
            <p:extLst>
              <p:ext uri="{D42A27DB-BD31-4B8C-83A1-F6EECF244321}">
                <p14:modId xmlns:p14="http://schemas.microsoft.com/office/powerpoint/2010/main" val="2636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7" imgW="306" imgH="306" progId="TCLayout.ActiveDocument.1">
                  <p:embed/>
                </p:oleObj>
              </mc:Choice>
              <mc:Fallback>
                <p:oleObj name="think-cell Slide" r:id="rId7" imgW="306" imgH="306" progId="TCLayout.ActiveDocument.1">
                  <p:embed/>
                  <p:pic>
                    <p:nvPicPr>
                      <p:cNvPr id="8" name="think-cell data - do not delete" hidden="1">
                        <a:extLst>
                          <a:ext uri="{FF2B5EF4-FFF2-40B4-BE49-F238E27FC236}">
                            <a16:creationId xmlns:a16="http://schemas.microsoft.com/office/drawing/2014/main" id="{7B2581AA-E764-4466-562A-3F62D1EC783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7567ACC-A3CA-E12B-C617-F15BD7D97A7E}"/>
              </a:ext>
            </a:extLst>
          </p:cNvPr>
          <p:cNvSpPr>
            <a:spLocks noGrp="1"/>
          </p:cNvSpPr>
          <p:nvPr>
            <p:ph type="ctrTitle"/>
          </p:nvPr>
        </p:nvSpPr>
        <p:spPr/>
        <p:txBody>
          <a:bodyPr vert="horz"/>
          <a:lstStyle/>
          <a:p>
            <a:r>
              <a:rPr lang="en-US"/>
              <a:t>Understanding data</a:t>
            </a:r>
          </a:p>
        </p:txBody>
      </p:sp>
      <p:sp>
        <p:nvSpPr>
          <p:cNvPr id="3" name="Content Placeholder 2">
            <a:extLst>
              <a:ext uri="{FF2B5EF4-FFF2-40B4-BE49-F238E27FC236}">
                <a16:creationId xmlns:a16="http://schemas.microsoft.com/office/drawing/2014/main" id="{31E61C4D-AAD8-CBB7-BD97-64C32D6A51BE}"/>
              </a:ext>
            </a:extLst>
          </p:cNvPr>
          <p:cNvSpPr>
            <a:spLocks noGrp="1"/>
          </p:cNvSpPr>
          <p:nvPr>
            <p:ph sz="half" idx="1"/>
          </p:nvPr>
        </p:nvSpPr>
        <p:spPr>
          <a:xfrm>
            <a:off x="1627321" y="2330824"/>
            <a:ext cx="5385020" cy="3846139"/>
          </a:xfrm>
        </p:spPr>
        <p:txBody>
          <a:bodyPr>
            <a:normAutofit/>
          </a:bodyPr>
          <a:lstStyle/>
          <a:p>
            <a:r>
              <a:rPr lang="en-US" sz="1400"/>
              <a:t>Average rating of 4.2 signals positive feedback.</a:t>
            </a:r>
          </a:p>
          <a:p>
            <a:r>
              <a:rPr lang="en-US" sz="1400"/>
              <a:t>82% of reviews recommend the products.</a:t>
            </a:r>
          </a:p>
          <a:p>
            <a:r>
              <a:rPr lang="en-US" sz="1400"/>
              <a:t>Reviewer demographics show a diverse customer base.</a:t>
            </a:r>
          </a:p>
        </p:txBody>
      </p:sp>
      <p:sp>
        <p:nvSpPr>
          <p:cNvPr id="4" name="Content Placeholder 3">
            <a:extLst>
              <a:ext uri="{FF2B5EF4-FFF2-40B4-BE49-F238E27FC236}">
                <a16:creationId xmlns:a16="http://schemas.microsoft.com/office/drawing/2014/main" id="{E1352E69-B0DB-46C2-FFE0-FB895B21652E}"/>
              </a:ext>
            </a:extLst>
          </p:cNvPr>
          <p:cNvSpPr>
            <a:spLocks noGrp="1"/>
          </p:cNvSpPr>
          <p:nvPr>
            <p:ph sz="half" idx="2"/>
          </p:nvPr>
        </p:nvSpPr>
        <p:spPr>
          <a:xfrm>
            <a:off x="7365332" y="2330824"/>
            <a:ext cx="4693727" cy="3846139"/>
          </a:xfrm>
        </p:spPr>
        <p:txBody>
          <a:bodyPr>
            <a:normAutofit/>
          </a:bodyPr>
          <a:lstStyle/>
          <a:p>
            <a:r>
              <a:rPr lang="en-US" sz="1400"/>
              <a:t>Age of reviewers span from 18 to 99 years</a:t>
            </a:r>
          </a:p>
        </p:txBody>
      </p:sp>
      <p:sp>
        <p:nvSpPr>
          <p:cNvPr id="5" name="Text Placeholder 4">
            <a:extLst>
              <a:ext uri="{FF2B5EF4-FFF2-40B4-BE49-F238E27FC236}">
                <a16:creationId xmlns:a16="http://schemas.microsoft.com/office/drawing/2014/main" id="{2DA7B4EB-8C8B-C275-EEFB-75FBB710DD69}"/>
              </a:ext>
            </a:extLst>
          </p:cNvPr>
          <p:cNvSpPr>
            <a:spLocks noGrp="1"/>
          </p:cNvSpPr>
          <p:nvPr>
            <p:ph type="body" idx="13"/>
          </p:nvPr>
        </p:nvSpPr>
        <p:spPr/>
        <p:txBody>
          <a:bodyPr/>
          <a:lstStyle/>
          <a:p>
            <a:r>
              <a:rPr lang="en-US"/>
              <a:t>Analyzing Customer Sentiment</a:t>
            </a:r>
          </a:p>
        </p:txBody>
      </p:sp>
      <p:sp>
        <p:nvSpPr>
          <p:cNvPr id="6" name="Text Placeholder 5">
            <a:extLst>
              <a:ext uri="{FF2B5EF4-FFF2-40B4-BE49-F238E27FC236}">
                <a16:creationId xmlns:a16="http://schemas.microsoft.com/office/drawing/2014/main" id="{8C068721-7358-A98D-BCDA-4186FA6CEA57}"/>
              </a:ext>
            </a:extLst>
          </p:cNvPr>
          <p:cNvSpPr>
            <a:spLocks noGrp="1"/>
          </p:cNvSpPr>
          <p:nvPr>
            <p:ph type="body" sz="quarter" idx="3"/>
          </p:nvPr>
        </p:nvSpPr>
        <p:spPr>
          <a:xfrm>
            <a:off x="7365332" y="1468740"/>
            <a:ext cx="4695165" cy="823912"/>
          </a:xfrm>
        </p:spPr>
        <p:txBody>
          <a:bodyPr/>
          <a:lstStyle/>
          <a:p>
            <a:r>
              <a:rPr lang="en-US"/>
              <a:t>Analyzing Demographic Profile</a:t>
            </a:r>
          </a:p>
        </p:txBody>
      </p:sp>
      <p:pic>
        <p:nvPicPr>
          <p:cNvPr id="14" name="Picture 13" descr="A pie chart with a flag&#10;&#10;Description automatically generated">
            <a:extLst>
              <a:ext uri="{FF2B5EF4-FFF2-40B4-BE49-F238E27FC236}">
                <a16:creationId xmlns:a16="http://schemas.microsoft.com/office/drawing/2014/main" id="{20A5A881-5BED-8473-1836-49D5A38CCD7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9163" t="15313" r="31109" b="11464"/>
          <a:stretch/>
        </p:blipFill>
        <p:spPr bwMode="auto">
          <a:xfrm>
            <a:off x="4605434" y="3683022"/>
            <a:ext cx="2551001" cy="2387923"/>
          </a:xfrm>
          <a:prstGeom prst="rect">
            <a:avLst/>
          </a:prstGeom>
          <a:noFill/>
          <a:ln>
            <a:noFill/>
          </a:ln>
        </p:spPr>
      </p:pic>
      <p:pic>
        <p:nvPicPr>
          <p:cNvPr id="15" name="Picture 14" descr="A graph of rating and rating&#10;&#10;Description automatically generated with medium confidence">
            <a:extLst>
              <a:ext uri="{FF2B5EF4-FFF2-40B4-BE49-F238E27FC236}">
                <a16:creationId xmlns:a16="http://schemas.microsoft.com/office/drawing/2014/main" id="{34AD7C60-FD0B-3AE3-E28D-2A682EA2108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776" t="11771" r="10338"/>
          <a:stretch/>
        </p:blipFill>
        <p:spPr bwMode="auto">
          <a:xfrm>
            <a:off x="1627322" y="3683022"/>
            <a:ext cx="3063531" cy="2387923"/>
          </a:xfrm>
          <a:prstGeom prst="rect">
            <a:avLst/>
          </a:prstGeom>
          <a:noFill/>
          <a:ln>
            <a:noFill/>
          </a:ln>
        </p:spPr>
      </p:pic>
      <p:pic>
        <p:nvPicPr>
          <p:cNvPr id="16" name="Picture 15" descr="A graph of age distribution&#10;&#10;Description automatically generated">
            <a:extLst>
              <a:ext uri="{FF2B5EF4-FFF2-40B4-BE49-F238E27FC236}">
                <a16:creationId xmlns:a16="http://schemas.microsoft.com/office/drawing/2014/main" id="{0FFD159D-5296-EC43-CD3A-5241669661C4}"/>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15626" r="7326" b="4884"/>
          <a:stretch/>
        </p:blipFill>
        <p:spPr bwMode="auto">
          <a:xfrm>
            <a:off x="7583449" y="3427471"/>
            <a:ext cx="4152656" cy="2671184"/>
          </a:xfrm>
          <a:prstGeom prst="rect">
            <a:avLst/>
          </a:prstGeom>
          <a:noFill/>
          <a:ln>
            <a:noFill/>
          </a:ln>
        </p:spPr>
      </p:pic>
      <p:sp>
        <p:nvSpPr>
          <p:cNvPr id="17" name="Text Placeholder 2">
            <a:extLst>
              <a:ext uri="{FF2B5EF4-FFF2-40B4-BE49-F238E27FC236}">
                <a16:creationId xmlns:a16="http://schemas.microsoft.com/office/drawing/2014/main" id="{41845A71-C369-2A42-A14F-2BD1985F756C}"/>
              </a:ext>
            </a:extLst>
          </p:cNvPr>
          <p:cNvSpPr>
            <a:spLocks noGrp="1"/>
          </p:cNvSpPr>
          <p:nvPr>
            <p:custDataLst>
              <p:tags r:id="rId3"/>
            </p:custDataLst>
          </p:nvPr>
        </p:nvSpPr>
        <p:spPr bwMode="auto">
          <a:xfrm>
            <a:off x="1854199" y="6070600"/>
            <a:ext cx="2751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US" altLang="en-US" sz="1400">
                <a:effectLst/>
              </a:rPr>
              <a:t>Distribution of Ratings</a:t>
            </a:r>
            <a:endParaRPr lang="en-US" sz="1400"/>
          </a:p>
        </p:txBody>
      </p:sp>
      <p:sp>
        <p:nvSpPr>
          <p:cNvPr id="21" name="Text Placeholder 2">
            <a:extLst>
              <a:ext uri="{FF2B5EF4-FFF2-40B4-BE49-F238E27FC236}">
                <a16:creationId xmlns:a16="http://schemas.microsoft.com/office/drawing/2014/main" id="{F9762145-B8F1-5B92-6242-B6FD8A19F43A}"/>
              </a:ext>
            </a:extLst>
          </p:cNvPr>
          <p:cNvSpPr>
            <a:spLocks noGrp="1"/>
          </p:cNvSpPr>
          <p:nvPr>
            <p:custDataLst>
              <p:tags r:id="rId4"/>
            </p:custDataLst>
          </p:nvPr>
        </p:nvSpPr>
        <p:spPr bwMode="auto">
          <a:xfrm>
            <a:off x="4605338" y="6070600"/>
            <a:ext cx="25511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US" altLang="en-US" sz="1400">
                <a:effectLst/>
              </a:rPr>
              <a:t>Distribution of Recommendation</a:t>
            </a:r>
            <a:endParaRPr lang="en-US" sz="1400"/>
          </a:p>
        </p:txBody>
      </p:sp>
      <p:sp>
        <p:nvSpPr>
          <p:cNvPr id="24" name="Text Placeholder 2">
            <a:extLst>
              <a:ext uri="{FF2B5EF4-FFF2-40B4-BE49-F238E27FC236}">
                <a16:creationId xmlns:a16="http://schemas.microsoft.com/office/drawing/2014/main" id="{2A9A88D6-90F0-82E8-4232-508C2899708F}"/>
              </a:ext>
            </a:extLst>
          </p:cNvPr>
          <p:cNvSpPr>
            <a:spLocks noGrp="1"/>
          </p:cNvSpPr>
          <p:nvPr>
            <p:custDataLst>
              <p:tags r:id="rId5"/>
            </p:custDataLst>
          </p:nvPr>
        </p:nvSpPr>
        <p:spPr bwMode="auto">
          <a:xfrm>
            <a:off x="7583488" y="6070600"/>
            <a:ext cx="447516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US" altLang="en-US" sz="1400">
                <a:effectLst/>
              </a:rPr>
              <a:t>Distribution of Age</a:t>
            </a:r>
            <a:endParaRPr lang="en-US" sz="1400"/>
          </a:p>
        </p:txBody>
      </p:sp>
      <p:sp>
        <p:nvSpPr>
          <p:cNvPr id="7" name="Slide Number Placeholder 6">
            <a:extLst>
              <a:ext uri="{FF2B5EF4-FFF2-40B4-BE49-F238E27FC236}">
                <a16:creationId xmlns:a16="http://schemas.microsoft.com/office/drawing/2014/main" id="{EC6449CB-CCC3-2247-031F-2F9687F8E44A}"/>
              </a:ext>
            </a:extLst>
          </p:cNvPr>
          <p:cNvSpPr>
            <a:spLocks noGrp="1"/>
          </p:cNvSpPr>
          <p:nvPr>
            <p:ph type="sldNum" sz="quarter" idx="12"/>
          </p:nvPr>
        </p:nvSpPr>
        <p:spPr/>
        <p:txBody>
          <a:bodyPr/>
          <a:lstStyle/>
          <a:p>
            <a:fld id="{31FEFF75-79D2-EE46-877B-299D1510E681}" type="slidenum">
              <a:rPr lang="en-US" smtClean="0"/>
              <a:t>6</a:t>
            </a:fld>
            <a:endParaRPr lang="en-US"/>
          </a:p>
        </p:txBody>
      </p:sp>
    </p:spTree>
    <p:extLst>
      <p:ext uri="{BB962C8B-B14F-4D97-AF65-F5344CB8AC3E}">
        <p14:creationId xmlns:p14="http://schemas.microsoft.com/office/powerpoint/2010/main" val="287335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1F85A61-3F00-1B70-6609-DABE2FBBBBA1}"/>
              </a:ext>
            </a:extLst>
          </p:cNvPr>
          <p:cNvGraphicFramePr>
            <a:graphicFrameLocks noChangeAspect="1"/>
          </p:cNvGraphicFramePr>
          <p:nvPr>
            <p:custDataLst>
              <p:tags r:id="rId2"/>
            </p:custDataLst>
            <p:extLst>
              <p:ext uri="{D42A27DB-BD31-4B8C-83A1-F6EECF244321}">
                <p14:modId xmlns:p14="http://schemas.microsoft.com/office/powerpoint/2010/main" val="9079396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4" imgW="306" imgH="306" progId="TCLayout.ActiveDocument.1">
                  <p:embed/>
                </p:oleObj>
              </mc:Choice>
              <mc:Fallback>
                <p:oleObj name="think-cell Slide" r:id="rId4" imgW="306" imgH="306" progId="TCLayout.ActiveDocument.1">
                  <p:embed/>
                  <p:pic>
                    <p:nvPicPr>
                      <p:cNvPr id="8" name="think-cell data - do not delete" hidden="1">
                        <a:extLst>
                          <a:ext uri="{FF2B5EF4-FFF2-40B4-BE49-F238E27FC236}">
                            <a16:creationId xmlns:a16="http://schemas.microsoft.com/office/drawing/2014/main" id="{01F85A61-3F00-1B70-6609-DABE2FBBBB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4951702-825A-90DA-E5B2-4B4AA11107EF}"/>
              </a:ext>
            </a:extLst>
          </p:cNvPr>
          <p:cNvSpPr>
            <a:spLocks noGrp="1"/>
          </p:cNvSpPr>
          <p:nvPr>
            <p:ph type="ctrTitle"/>
          </p:nvPr>
        </p:nvSpPr>
        <p:spPr/>
        <p:txBody>
          <a:bodyPr vert="horz"/>
          <a:lstStyle/>
          <a:p>
            <a:r>
              <a:rPr lang="en-US"/>
              <a:t>Analyzing classes</a:t>
            </a:r>
          </a:p>
        </p:txBody>
      </p:sp>
      <p:sp>
        <p:nvSpPr>
          <p:cNvPr id="5" name="Text Placeholder 4">
            <a:extLst>
              <a:ext uri="{FF2B5EF4-FFF2-40B4-BE49-F238E27FC236}">
                <a16:creationId xmlns:a16="http://schemas.microsoft.com/office/drawing/2014/main" id="{6B5A1355-8AF3-C99E-425C-C95F46EE6EE8}"/>
              </a:ext>
            </a:extLst>
          </p:cNvPr>
          <p:cNvSpPr>
            <a:spLocks noGrp="1"/>
          </p:cNvSpPr>
          <p:nvPr>
            <p:ph type="body" idx="13"/>
          </p:nvPr>
        </p:nvSpPr>
        <p:spPr>
          <a:xfrm>
            <a:off x="1627322" y="1468740"/>
            <a:ext cx="5027478" cy="1495780"/>
          </a:xfrm>
        </p:spPr>
        <p:txBody>
          <a:bodyPr>
            <a:normAutofit/>
          </a:bodyPr>
          <a:lstStyle/>
          <a:p>
            <a:pPr marL="285750" indent="-285750">
              <a:buFont typeface="Arial" panose="020B0604020202020204" pitchFamily="34" charset="0"/>
              <a:buChar char="•"/>
            </a:pPr>
            <a:r>
              <a:rPr lang="en-US" sz="1400" b="0">
                <a:latin typeface="+mn-lt"/>
              </a:rPr>
              <a:t>Majority of reviews are positive across all product classes.</a:t>
            </a:r>
          </a:p>
          <a:p>
            <a:pPr marL="285750" indent="-285750">
              <a:buFont typeface="Arial" panose="020B0604020202020204" pitchFamily="34" charset="0"/>
              <a:buChar char="•"/>
            </a:pPr>
            <a:r>
              <a:rPr lang="en-US" sz="1400" b="0">
                <a:latin typeface="+mn-lt"/>
              </a:rPr>
              <a:t>'Chemises' and 'Casual bottoms' have 100% recommendation rates due to only one review.</a:t>
            </a:r>
          </a:p>
          <a:p>
            <a:pPr marL="285750" indent="-285750">
              <a:buFont typeface="Arial" panose="020B0604020202020204" pitchFamily="34" charset="0"/>
              <a:buChar char="•"/>
            </a:pPr>
            <a:r>
              <a:rPr lang="en-US" sz="1400" b="0">
                <a:latin typeface="+mn-lt"/>
              </a:rPr>
              <a:t>'Dresses', 'Knits', and 'Blouses' receive the highest volume of reviews.</a:t>
            </a:r>
          </a:p>
        </p:txBody>
      </p:sp>
      <p:pic>
        <p:nvPicPr>
          <p:cNvPr id="11" name="Content Placeholder 10" descr="A graph of clothing items&#10;&#10;Description automatically generated">
            <a:extLst>
              <a:ext uri="{FF2B5EF4-FFF2-40B4-BE49-F238E27FC236}">
                <a16:creationId xmlns:a16="http://schemas.microsoft.com/office/drawing/2014/main" id="{4D8FAE5F-BA03-EC91-338E-9C21C286ADE5}"/>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t="3880"/>
          <a:stretch/>
        </p:blipFill>
        <p:spPr bwMode="auto">
          <a:xfrm>
            <a:off x="7157946" y="1638028"/>
            <a:ext cx="4315736" cy="4880327"/>
          </a:xfrm>
          <a:prstGeom prst="rect">
            <a:avLst/>
          </a:prstGeom>
          <a:noFill/>
          <a:ln>
            <a:noFill/>
          </a:ln>
        </p:spPr>
      </p:pic>
      <p:pic>
        <p:nvPicPr>
          <p:cNvPr id="12" name="Content Placeholder 11" descr="A graph of a number of classes&#10;&#10;Description automatically generated">
            <a:extLst>
              <a:ext uri="{FF2B5EF4-FFF2-40B4-BE49-F238E27FC236}">
                <a16:creationId xmlns:a16="http://schemas.microsoft.com/office/drawing/2014/main" id="{3F935E94-47D5-58ED-473D-1C886FEA3090}"/>
              </a:ext>
            </a:extLst>
          </p:cNvPr>
          <p:cNvPicPr>
            <a:picLocks noGrp="1" noChangeAspect="1"/>
          </p:cNvPicPr>
          <p:nvPr>
            <p:ph sz="half" idx="1"/>
          </p:nvPr>
        </p:nvPicPr>
        <p:blipFill rotWithShape="1">
          <a:blip r:embed="rId7" cstate="print">
            <a:extLst>
              <a:ext uri="{28A0092B-C50C-407E-A947-70E740481C1C}">
                <a14:useLocalDpi xmlns:a14="http://schemas.microsoft.com/office/drawing/2010/main" val="0"/>
              </a:ext>
            </a:extLst>
          </a:blip>
          <a:srcRect t="6179" r="8063"/>
          <a:stretch/>
        </p:blipFill>
        <p:spPr bwMode="auto">
          <a:xfrm>
            <a:off x="1627322" y="3097053"/>
            <a:ext cx="5117106" cy="3319028"/>
          </a:xfrm>
          <a:prstGeom prst="rect">
            <a:avLst/>
          </a:prstGeom>
          <a:noFill/>
          <a:ln>
            <a:noFill/>
          </a:ln>
        </p:spPr>
      </p:pic>
      <p:sp>
        <p:nvSpPr>
          <p:cNvPr id="3" name="Slide Number Placeholder 2">
            <a:extLst>
              <a:ext uri="{FF2B5EF4-FFF2-40B4-BE49-F238E27FC236}">
                <a16:creationId xmlns:a16="http://schemas.microsoft.com/office/drawing/2014/main" id="{728A8C37-7F4E-517A-8D0E-1AB347FA94B0}"/>
              </a:ext>
            </a:extLst>
          </p:cNvPr>
          <p:cNvSpPr>
            <a:spLocks noGrp="1"/>
          </p:cNvSpPr>
          <p:nvPr>
            <p:ph type="sldNum" sz="quarter" idx="12"/>
          </p:nvPr>
        </p:nvSpPr>
        <p:spPr/>
        <p:txBody>
          <a:bodyPr/>
          <a:lstStyle/>
          <a:p>
            <a:fld id="{31FEFF75-79D2-EE46-877B-299D1510E681}" type="slidenum">
              <a:rPr lang="en-US" smtClean="0"/>
              <a:t>7</a:t>
            </a:fld>
            <a:endParaRPr lang="en-US"/>
          </a:p>
        </p:txBody>
      </p:sp>
    </p:spTree>
    <p:extLst>
      <p:ext uri="{BB962C8B-B14F-4D97-AF65-F5344CB8AC3E}">
        <p14:creationId xmlns:p14="http://schemas.microsoft.com/office/powerpoint/2010/main" val="150621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F0704B2-F6E7-31AE-DD7E-23807F764939}"/>
              </a:ext>
            </a:extLst>
          </p:cNvPr>
          <p:cNvGraphicFramePr>
            <a:graphicFrameLocks noChangeAspect="1"/>
          </p:cNvGraphicFramePr>
          <p:nvPr>
            <p:custDataLst>
              <p:tags r:id="rId2"/>
            </p:custDataLst>
            <p:extLst>
              <p:ext uri="{D42A27DB-BD31-4B8C-83A1-F6EECF244321}">
                <p14:modId xmlns:p14="http://schemas.microsoft.com/office/powerpoint/2010/main" val="718679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4" imgW="306" imgH="306" progId="TCLayout.ActiveDocument.1">
                  <p:embed/>
                </p:oleObj>
              </mc:Choice>
              <mc:Fallback>
                <p:oleObj name="think-cell Slide" r:id="rId4" imgW="306" imgH="306" progId="TCLayout.ActiveDocument.1">
                  <p:embed/>
                  <p:pic>
                    <p:nvPicPr>
                      <p:cNvPr id="7" name="think-cell data - do not delete" hidden="1">
                        <a:extLst>
                          <a:ext uri="{FF2B5EF4-FFF2-40B4-BE49-F238E27FC236}">
                            <a16:creationId xmlns:a16="http://schemas.microsoft.com/office/drawing/2014/main" id="{BF0704B2-F6E7-31AE-DD7E-23807F7649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9A38D10-701C-8411-E2B3-65027C94A413}"/>
              </a:ext>
            </a:extLst>
          </p:cNvPr>
          <p:cNvSpPr>
            <a:spLocks noGrp="1"/>
          </p:cNvSpPr>
          <p:nvPr>
            <p:ph type="ctrTitle"/>
          </p:nvPr>
        </p:nvSpPr>
        <p:spPr/>
        <p:txBody>
          <a:bodyPr vert="horz"/>
          <a:lstStyle/>
          <a:p>
            <a:r>
              <a:rPr lang="en-US"/>
              <a:t>Analyzing age groups</a:t>
            </a:r>
          </a:p>
        </p:txBody>
      </p:sp>
      <p:sp>
        <p:nvSpPr>
          <p:cNvPr id="3" name="Content Placeholder 2">
            <a:extLst>
              <a:ext uri="{FF2B5EF4-FFF2-40B4-BE49-F238E27FC236}">
                <a16:creationId xmlns:a16="http://schemas.microsoft.com/office/drawing/2014/main" id="{2CCD1205-0C7E-E9A4-4339-C12439E18BB9}"/>
              </a:ext>
            </a:extLst>
          </p:cNvPr>
          <p:cNvSpPr>
            <a:spLocks noGrp="1"/>
          </p:cNvSpPr>
          <p:nvPr>
            <p:ph sz="half" idx="1"/>
          </p:nvPr>
        </p:nvSpPr>
        <p:spPr>
          <a:xfrm>
            <a:off x="1627322" y="1701810"/>
            <a:ext cx="2554456" cy="4292437"/>
          </a:xfrm>
        </p:spPr>
        <p:txBody>
          <a:bodyPr>
            <a:normAutofit/>
          </a:bodyPr>
          <a:lstStyle/>
          <a:p>
            <a:r>
              <a:rPr lang="en-US" sz="1400">
                <a:latin typeface="+mn-lt"/>
              </a:rPr>
              <a:t>Positive product reception is uniform across all age demographics.</a:t>
            </a:r>
          </a:p>
          <a:p>
            <a:r>
              <a:rPr lang="en-US" sz="1400">
                <a:latin typeface="+mn-lt"/>
              </a:rPr>
              <a:t>20-29 and 30-39 age groups show similar recommendation patterns.</a:t>
            </a:r>
          </a:p>
          <a:p>
            <a:r>
              <a:rPr lang="en-US" sz="1400">
                <a:latin typeface="+mn-lt"/>
              </a:rPr>
              <a:t>40-49 age group is more conservative in product endorsements.</a:t>
            </a:r>
          </a:p>
          <a:p>
            <a:r>
              <a:rPr lang="en-US" sz="1400">
                <a:latin typeface="+mn-lt"/>
              </a:rPr>
              <a:t>50-59 age group favors recommending 'Dresses' and 'Jeans'.</a:t>
            </a:r>
          </a:p>
          <a:p>
            <a:r>
              <a:rPr lang="en-US" sz="1400">
                <a:latin typeface="+mn-lt"/>
              </a:rPr>
              <a:t>'Fine Gauge' is particularly preferred by the 60-69 and 70-79 age groups.</a:t>
            </a:r>
          </a:p>
        </p:txBody>
      </p:sp>
      <p:pic>
        <p:nvPicPr>
          <p:cNvPr id="10" name="Picture 9" descr="A graph of different colored lines&#10;&#10;Description automatically generated">
            <a:extLst>
              <a:ext uri="{FF2B5EF4-FFF2-40B4-BE49-F238E27FC236}">
                <a16:creationId xmlns:a16="http://schemas.microsoft.com/office/drawing/2014/main" id="{B2EDA1B9-B0C7-9DDF-7F73-07D883F07A6C}"/>
              </a:ext>
            </a:extLst>
          </p:cNvPr>
          <p:cNvPicPr>
            <a:picLocks noChangeAspect="1"/>
          </p:cNvPicPr>
          <p:nvPr/>
        </p:nvPicPr>
        <p:blipFill rotWithShape="1">
          <a:blip r:embed="rId6">
            <a:extLst>
              <a:ext uri="{28A0092B-C50C-407E-A947-70E740481C1C}">
                <a14:useLocalDpi xmlns:a14="http://schemas.microsoft.com/office/drawing/2010/main" val="0"/>
              </a:ext>
            </a:extLst>
          </a:blip>
          <a:srcRect t="6535" b="5577"/>
          <a:stretch/>
        </p:blipFill>
        <p:spPr bwMode="auto">
          <a:xfrm>
            <a:off x="4181778" y="1701810"/>
            <a:ext cx="7682969" cy="4292437"/>
          </a:xfrm>
          <a:prstGeom prst="rect">
            <a:avLst/>
          </a:prstGeom>
          <a:noFill/>
          <a:ln>
            <a:noFill/>
          </a:ln>
        </p:spPr>
      </p:pic>
      <p:sp>
        <p:nvSpPr>
          <p:cNvPr id="4" name="Slide Number Placeholder 3">
            <a:extLst>
              <a:ext uri="{FF2B5EF4-FFF2-40B4-BE49-F238E27FC236}">
                <a16:creationId xmlns:a16="http://schemas.microsoft.com/office/drawing/2014/main" id="{B31699F9-E355-C7FC-430B-61145569051A}"/>
              </a:ext>
            </a:extLst>
          </p:cNvPr>
          <p:cNvSpPr>
            <a:spLocks noGrp="1"/>
          </p:cNvSpPr>
          <p:nvPr>
            <p:ph type="sldNum" sz="quarter" idx="12"/>
          </p:nvPr>
        </p:nvSpPr>
        <p:spPr/>
        <p:txBody>
          <a:bodyPr/>
          <a:lstStyle/>
          <a:p>
            <a:fld id="{31FEFF75-79D2-EE46-877B-299D1510E681}" type="slidenum">
              <a:rPr lang="en-US" smtClean="0"/>
              <a:t>8</a:t>
            </a:fld>
            <a:endParaRPr lang="en-US"/>
          </a:p>
        </p:txBody>
      </p:sp>
    </p:spTree>
    <p:extLst>
      <p:ext uri="{BB962C8B-B14F-4D97-AF65-F5344CB8AC3E}">
        <p14:creationId xmlns:p14="http://schemas.microsoft.com/office/powerpoint/2010/main" val="4388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C76E4AE-C167-2014-5638-78D6E54ABC09}"/>
              </a:ext>
            </a:extLst>
          </p:cNvPr>
          <p:cNvGraphicFramePr>
            <a:graphicFrameLocks noChangeAspect="1"/>
          </p:cNvGraphicFramePr>
          <p:nvPr>
            <p:custDataLst>
              <p:tags r:id="rId2"/>
            </p:custDataLst>
            <p:extLst>
              <p:ext uri="{D42A27DB-BD31-4B8C-83A1-F6EECF244321}">
                <p14:modId xmlns:p14="http://schemas.microsoft.com/office/powerpoint/2010/main" val="1555875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4" imgW="306" imgH="306" progId="TCLayout.ActiveDocument.1">
                  <p:embed/>
                </p:oleObj>
              </mc:Choice>
              <mc:Fallback>
                <p:oleObj name="think-cell Slide" r:id="rId4" imgW="306" imgH="306" progId="TCLayout.ActiveDocument.1">
                  <p:embed/>
                  <p:pic>
                    <p:nvPicPr>
                      <p:cNvPr id="8" name="think-cell data - do not delete" hidden="1">
                        <a:extLst>
                          <a:ext uri="{FF2B5EF4-FFF2-40B4-BE49-F238E27FC236}">
                            <a16:creationId xmlns:a16="http://schemas.microsoft.com/office/drawing/2014/main" id="{EC76E4AE-C167-2014-5638-78D6E54ABC0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Placeholder 5" descr="A screen shot of a computer screen&#10;&#10;Description automatically generated">
            <a:extLst>
              <a:ext uri="{FF2B5EF4-FFF2-40B4-BE49-F238E27FC236}">
                <a16:creationId xmlns:a16="http://schemas.microsoft.com/office/drawing/2014/main" id="{E298502D-5854-DA0E-389F-44C44382837A}"/>
              </a:ext>
            </a:extLst>
          </p:cNvPr>
          <p:cNvPicPr>
            <a:picLocks noGrp="1" noChangeAspect="1"/>
          </p:cNvPicPr>
          <p:nvPr>
            <p:ph type="pic" sz="quarter" idx="10"/>
          </p:nvPr>
        </p:nvPicPr>
        <p:blipFill>
          <a:blip r:embed="rId6">
            <a:alphaModFix amt="20000"/>
            <a:duotone>
              <a:prstClr val="black"/>
              <a:schemeClr val="accent3">
                <a:tint val="45000"/>
                <a:satMod val="400000"/>
              </a:schemeClr>
            </a:duotone>
          </a:blip>
          <a:srcRect t="3482" b="3482"/>
          <a:stretch>
            <a:fillRect/>
          </a:stretch>
        </p:blipFill>
        <p:spPr/>
      </p:pic>
      <p:sp>
        <p:nvSpPr>
          <p:cNvPr id="3" name="Text Placeholder 2">
            <a:extLst>
              <a:ext uri="{FF2B5EF4-FFF2-40B4-BE49-F238E27FC236}">
                <a16:creationId xmlns:a16="http://schemas.microsoft.com/office/drawing/2014/main" id="{B494F53A-CE61-D6CC-AF17-CFB6BAA15C9A}"/>
              </a:ext>
            </a:extLst>
          </p:cNvPr>
          <p:cNvSpPr>
            <a:spLocks noGrp="1"/>
          </p:cNvSpPr>
          <p:nvPr>
            <p:ph type="body" idx="13"/>
          </p:nvPr>
        </p:nvSpPr>
        <p:spPr/>
        <p:txBody>
          <a:bodyPr/>
          <a:lstStyle/>
          <a:p>
            <a:endParaRPr lang="en-US"/>
          </a:p>
        </p:txBody>
      </p:sp>
      <p:sp>
        <p:nvSpPr>
          <p:cNvPr id="4" name="Title 3">
            <a:extLst>
              <a:ext uri="{FF2B5EF4-FFF2-40B4-BE49-F238E27FC236}">
                <a16:creationId xmlns:a16="http://schemas.microsoft.com/office/drawing/2014/main" id="{149BE2BE-490B-1D9E-7B98-8760088FC32D}"/>
              </a:ext>
            </a:extLst>
          </p:cNvPr>
          <p:cNvSpPr>
            <a:spLocks noGrp="1"/>
          </p:cNvSpPr>
          <p:nvPr>
            <p:ph type="ctrTitle"/>
          </p:nvPr>
        </p:nvSpPr>
        <p:spPr/>
        <p:txBody>
          <a:bodyPr vert="horz">
            <a:normAutofit fontScale="90000"/>
          </a:bodyPr>
          <a:lstStyle/>
          <a:p>
            <a:r>
              <a:rPr lang="en-US"/>
              <a:t>3. </a:t>
            </a:r>
            <a:br>
              <a:rPr lang="en-US"/>
            </a:br>
            <a:r>
              <a:rPr lang="en-US"/>
              <a:t>data preparation</a:t>
            </a:r>
          </a:p>
        </p:txBody>
      </p:sp>
    </p:spTree>
    <p:extLst>
      <p:ext uri="{BB962C8B-B14F-4D97-AF65-F5344CB8AC3E}">
        <p14:creationId xmlns:p14="http://schemas.microsoft.com/office/powerpoint/2010/main" val="47556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55&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89999999999999991118E+00&quot;&gt;&lt;m_msothmcolidx val=&quot;0&quot;/&gt;&lt;m_rgb r=&quot;01&quot; g=&quot;47&quot; b=&quot;93&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8qbjFjCwf8OVlvtdipm.C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SV1Dd9AfGVbIlU9hnr3b8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2oaNXpLKyi1DBRySKJOy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D7P8g_1JZXvndnR2dM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EgJTkqozVPKedJYGmH13n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UWEIPtn5w.3X_1wt_hgM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51z47toAs7EVM5kl9c7X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9YRvIhm0LhR25VHsjOIdm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brl_1vLi.WxZytQa4zFfs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MyDIEY6ESzf7c0bHMIrOB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brl_1vLi.WxZytQa4zFf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MyDIEY6ESzf7c0bHMIrOB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mtjYfyIx.mBCqQ3N0pTYl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1bnSh1getyW1llHtryBC6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6bAAJX9H0H4lpe09ANmM3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N.7_l1lSXQNipgBCtespA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AbB98oa7UbF50tq01RkdM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8sKNa7LagiiJ03eKnsr2E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KVLzKYbUKcaqAAYkRfyTW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FKtSQj_p2BVZdFN5ehNzL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cCMpRqcfK6owmrT14f0z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RbXFOVM5Fryh5fyL99BmB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rhZkxUMfR1EcsLMYMTaY8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5ElaZo0as3mCZNGy9s9G2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DWEJIChgswPcYUTGHyAlF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nswd2zr.ORKWaFmuwnOl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ilHXP0kS77Joj0A1MqpyL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azrJ_TpmslZcu9.IQJqKt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7h1181QBmPQMbpqarQH35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4F28Gcpa6ToOMgs2ZULp7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uj3WpuqV_eKF_jC8BPSnD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brl_1vLi.WxZytQa4zFfs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MyDIEY6ESzf7c0bHMIrO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1bnSh1getyW1llHtryBC6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6bAAJX9H0H4lpe09ANmM3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brl_1vLi.WxZytQa4zFfs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MyDIEY6ESzf7c0bHMIrOB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1bnSh1getyW1llHtryBC6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6bAAJX9H0H4lpe09ANmM3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mGLWg2BwggQ4b7rDHfrld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7QfJsIgWSgnVdooS9XKbA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JPph_sq6IgcyCUBXlTnSs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j9JAU2ynSSH1nQ.Ukx59Q"/>
</p:tagLst>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1312</Words>
  <Application>Microsoft Macintosh PowerPoint</Application>
  <PresentationFormat>Widescreen</PresentationFormat>
  <Paragraphs>191</Paragraphs>
  <Slides>20</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Arial</vt:lpstr>
      <vt:lpstr>Calibri</vt:lpstr>
      <vt:lpstr>Calibri Light</vt:lpstr>
      <vt:lpstr>Sagona ExtraLight</vt:lpstr>
      <vt:lpstr>Speak Pro</vt:lpstr>
      <vt:lpstr>Times New Roman</vt:lpstr>
      <vt:lpstr>Wingdings</vt:lpstr>
      <vt:lpstr>Office Theme</vt:lpstr>
      <vt:lpstr>think-cell Slide</vt:lpstr>
      <vt:lpstr>E-Commerce Review Sentiment Analysis </vt:lpstr>
      <vt:lpstr>Table of contents</vt:lpstr>
      <vt:lpstr>1. motivation</vt:lpstr>
      <vt:lpstr>Enhancing e-commerce with review insights</vt:lpstr>
      <vt:lpstr>2.  Data understanding</vt:lpstr>
      <vt:lpstr>Understanding data</vt:lpstr>
      <vt:lpstr>Analyzing classes</vt:lpstr>
      <vt:lpstr>Analyzing age groups</vt:lpstr>
      <vt:lpstr>3.  data preparation</vt:lpstr>
      <vt:lpstr>Data preparation process</vt:lpstr>
      <vt:lpstr>4. Modeling</vt:lpstr>
      <vt:lpstr>Model Architecture</vt:lpstr>
      <vt:lpstr>Hyperparameters</vt:lpstr>
      <vt:lpstr>5. implementation</vt:lpstr>
      <vt:lpstr>Implementation</vt:lpstr>
      <vt:lpstr>6. Results and evaluation</vt:lpstr>
      <vt:lpstr>Results And evaluation</vt:lpstr>
      <vt:lpstr>Slide title 29</vt:lpstr>
      <vt:lpstr>Insights  from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Steven He</dc:creator>
  <cp:lastModifiedBy>abhishek reddy</cp:lastModifiedBy>
  <cp:revision>3</cp:revision>
  <dcterms:created xsi:type="dcterms:W3CDTF">2023-12-10T19:06:32Z</dcterms:created>
  <dcterms:modified xsi:type="dcterms:W3CDTF">2024-10-03T16:38:44Z</dcterms:modified>
</cp:coreProperties>
</file>